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00FF"/>
    <a:srgbClr val="0000CC"/>
    <a:srgbClr val="003300"/>
    <a:srgbClr val="FF0000"/>
    <a:srgbClr val="FFFF99"/>
    <a:srgbClr val="FFCCFF"/>
    <a:srgbClr val="99CCF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　料１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2012/11/27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01A2A-F701-461E-A5BF-E1EE613D7C4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資　料１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2012/11/27</a:t>
            </a:r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34517-3D2F-48DD-8D06-F8B1B45E838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34517-3D2F-48DD-8D06-F8B1B45E838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 smtClean="0"/>
              <a:t>2012/11/27</a:t>
            </a:r>
            <a:endParaRPr kumimoji="1" lang="ja-JP" altLang="en-US"/>
          </a:p>
        </p:txBody>
      </p:sp>
      <p:sp>
        <p:nvSpPr>
          <p:cNvPr id="6" name="ヘッダー プレースホル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kumimoji="1" lang="ja-JP" altLang="en-US" smtClean="0"/>
              <a:t>資　料１</a:t>
            </a:r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kumimoji="1" lang="ja-JP" altLang="en-US" smtClean="0"/>
              <a:t>資　料１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kumimoji="1" lang="en-US" altLang="ja-JP" smtClean="0"/>
              <a:t>2012/11/27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17-3D2F-48DD-8D06-F8B1B45E838A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3" name="フッター プレースホル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F3BCE9-8473-45B6-BD17-1DB3FA1EF13D}" type="datetimeFigureOut">
              <a:rPr kumimoji="1" lang="ja-JP" altLang="en-US" smtClean="0"/>
              <a:pPr/>
              <a:t>2012/11/26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025389-F242-4865-964E-35DBDA7FA26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43042" y="4714884"/>
            <a:ext cx="7000924" cy="1371600"/>
          </a:xfrm>
        </p:spPr>
        <p:txBody>
          <a:bodyPr>
            <a:normAutofit fontScale="92500"/>
          </a:bodyPr>
          <a:lstStyle/>
          <a:p>
            <a:r>
              <a:rPr kumimoji="1" lang="ja-JP" altLang="en-US" sz="3200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  <a:t>第２回飯能市地域公共交通対策協議会</a:t>
            </a:r>
            <a:endParaRPr kumimoji="1" lang="en-US" altLang="ja-JP" sz="3200" dirty="0" smtClean="0">
              <a:solidFill>
                <a:srgbClr val="0000CC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3200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  <a:t>平成２４年１１月２７日（火）</a:t>
            </a:r>
            <a:endParaRPr kumimoji="1" lang="ja-JP" altLang="en-US" sz="3200" dirty="0">
              <a:solidFill>
                <a:srgbClr val="0000CC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5786" y="1214422"/>
            <a:ext cx="7929618" cy="1785950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4800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  <a:t>協議会の趣旨について</a:t>
            </a:r>
            <a:r>
              <a:rPr kumimoji="1" lang="en-US" altLang="ja-JP" sz="4800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kumimoji="1" lang="en-US" altLang="ja-JP" sz="4800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4800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  <a:t>～第１回協議会の振り返り～</a:t>
            </a:r>
            <a:endParaRPr kumimoji="1" lang="ja-JP" altLang="en-US" sz="4800" dirty="0">
              <a:solidFill>
                <a:srgbClr val="0000CC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6" name="テキスト ボックス 4"/>
          <p:cNvSpPr txBox="1">
            <a:spLocks noChangeArrowheads="1"/>
          </p:cNvSpPr>
          <p:nvPr/>
        </p:nvSpPr>
        <p:spPr bwMode="auto">
          <a:xfrm>
            <a:off x="7072330" y="428604"/>
            <a:ext cx="1511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tx2">
                    <a:lumMod val="10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資料１</a:t>
            </a:r>
            <a:endParaRPr lang="en-US" altLang="ja-JP" dirty="0">
              <a:solidFill>
                <a:schemeClr val="tx2">
                  <a:lumMod val="10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" name="テキスト ボックス 2"/>
          <p:cNvSpPr txBox="1">
            <a:spLocks noChangeArrowheads="1"/>
          </p:cNvSpPr>
          <p:nvPr/>
        </p:nvSpPr>
        <p:spPr bwMode="auto">
          <a:xfrm>
            <a:off x="323850" y="260350"/>
            <a:ext cx="38877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第２回飯能市</a:t>
            </a:r>
            <a:r>
              <a:rPr lang="ja-JP" altLang="en-US" sz="1200" dirty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地域公共</a:t>
            </a:r>
            <a:r>
              <a:rPr lang="ja-JP" altLang="en-US" sz="1200" dirty="0" smtClean="0">
                <a:solidFill>
                  <a:srgbClr val="000000"/>
                </a:solidFill>
                <a:latin typeface="ＭＳ Ｐゴシック" pitchFamily="50" charset="-128"/>
                <a:ea typeface="ＭＳ Ｐゴシック" pitchFamily="50" charset="-128"/>
              </a:rPr>
              <a:t>交通対策協議会資料</a:t>
            </a:r>
            <a:endParaRPr lang="ja-JP" altLang="en-US" sz="1200" dirty="0">
              <a:solidFill>
                <a:srgbClr val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6329378" cy="92869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>他市の例から</a:t>
            </a:r>
            <a:endParaRPr kumimoji="1" lang="ja-JP" altLang="en-US" sz="4400" dirty="0">
              <a:solidFill>
                <a:srgbClr val="0000CC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57158" y="1285860"/>
            <a:ext cx="8215370" cy="52149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・先進自治体のコピーになっていないか。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⇒自市に適合したシステムの構築。</a:t>
            </a:r>
            <a:endParaRPr kumimoji="1"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・使いやすいシステムとなっているか。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⇒住民の理解。</a:t>
            </a:r>
            <a:endParaRPr kumimoji="1"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・乗合にならない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⇒費用対効果。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・公共交通への影響。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・持続可能なシステムとするには。</a:t>
            </a:r>
            <a:endParaRPr kumimoji="1"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endParaRPr kumimoji="1" lang="ja-JP" altLang="en-US" sz="3600" b="1" dirty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/>
          <p:nvPr/>
        </p:nvSpPr>
        <p:spPr>
          <a:xfrm>
            <a:off x="2714612" y="3071810"/>
            <a:ext cx="3071834" cy="1000132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現状分析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000100" y="714356"/>
            <a:ext cx="3071834" cy="17145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いつ必要か？</a:t>
            </a:r>
            <a:endParaRPr kumimoji="1"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今？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将来？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4786314" y="714356"/>
            <a:ext cx="3571900" cy="17145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バスが必要</a:t>
            </a:r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か？</a:t>
            </a:r>
            <a:endParaRPr kumimoji="1"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移動できれば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いいのか</a:t>
            </a:r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？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857224" y="4572008"/>
            <a:ext cx="3357586" cy="192882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毎日必要か</a:t>
            </a:r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？</a:t>
            </a:r>
            <a:endParaRPr kumimoji="1"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週１回か？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月１回か？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4857752" y="4572008"/>
            <a:ext cx="3357586" cy="192882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利用目的は？</a:t>
            </a:r>
            <a:endParaRPr kumimoji="1"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既存交通は？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ニーズは？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" name="左矢印 8"/>
          <p:cNvSpPr/>
          <p:nvPr/>
        </p:nvSpPr>
        <p:spPr>
          <a:xfrm rot="14404355">
            <a:off x="2497037" y="2604855"/>
            <a:ext cx="851198" cy="484632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0" name="左矢印 9"/>
          <p:cNvSpPr/>
          <p:nvPr/>
        </p:nvSpPr>
        <p:spPr>
          <a:xfrm rot="17708894">
            <a:off x="5189554" y="2603346"/>
            <a:ext cx="851198" cy="484632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1" name="左矢印 10"/>
          <p:cNvSpPr/>
          <p:nvPr/>
        </p:nvSpPr>
        <p:spPr>
          <a:xfrm rot="8030817">
            <a:off x="2258531" y="3947236"/>
            <a:ext cx="851198" cy="484632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2" name="左矢印 11"/>
          <p:cNvSpPr/>
          <p:nvPr/>
        </p:nvSpPr>
        <p:spPr>
          <a:xfrm rot="2778982">
            <a:off x="5329966" y="3947577"/>
            <a:ext cx="851198" cy="484632"/>
          </a:xfrm>
          <a:prstGeom prst="lef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ja-JP" altLang="en-US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>交通空白地の考え方</a:t>
            </a:r>
            <a:endParaRPr kumimoji="1" lang="ja-JP" altLang="en-US" sz="4400" dirty="0">
              <a:solidFill>
                <a:srgbClr val="0000CC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14282" y="1214422"/>
            <a:ext cx="4786346" cy="78581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地域に合った移動手段</a:t>
            </a:r>
          </a:p>
        </p:txBody>
      </p:sp>
      <p:sp>
        <p:nvSpPr>
          <p:cNvPr id="10" name="角丸四角形 9"/>
          <p:cNvSpPr/>
          <p:nvPr/>
        </p:nvSpPr>
        <p:spPr>
          <a:xfrm>
            <a:off x="214282" y="2143116"/>
            <a:ext cx="4786346" cy="78581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どのように維持するか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214282" y="3071810"/>
            <a:ext cx="4786346" cy="78581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利用するために</a:t>
            </a:r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5072066" y="1285860"/>
            <a:ext cx="978408" cy="785818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072198" y="1285860"/>
            <a:ext cx="1857388" cy="64294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つくる</a:t>
            </a:r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072198" y="2214554"/>
            <a:ext cx="1857388" cy="64294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まもる</a:t>
            </a:r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072198" y="3071810"/>
            <a:ext cx="2214578" cy="71438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そだてる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571472" y="4572008"/>
            <a:ext cx="8001056" cy="10001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地域住民、事業者、行政の役割分担</a:t>
            </a:r>
          </a:p>
        </p:txBody>
      </p:sp>
      <p:sp>
        <p:nvSpPr>
          <p:cNvPr id="20" name="右矢印 19"/>
          <p:cNvSpPr/>
          <p:nvPr/>
        </p:nvSpPr>
        <p:spPr>
          <a:xfrm>
            <a:off x="5072066" y="2143116"/>
            <a:ext cx="978408" cy="785818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5072066" y="3071810"/>
            <a:ext cx="978408" cy="785818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2" name="右矢印 21"/>
          <p:cNvSpPr/>
          <p:nvPr/>
        </p:nvSpPr>
        <p:spPr>
          <a:xfrm rot="5400000">
            <a:off x="4548709" y="3523729"/>
            <a:ext cx="500067" cy="1453617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3143240" y="5429264"/>
            <a:ext cx="3286148" cy="78581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ルールづくり</a:t>
            </a:r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929618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>（仮称）飯能市公共交通基本計画</a:t>
            </a:r>
            <a:endParaRPr kumimoji="1" lang="ja-JP" altLang="en-US" sz="4400" dirty="0">
              <a:solidFill>
                <a:srgbClr val="0000CC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14282" y="1214422"/>
            <a:ext cx="5357850" cy="92869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Ⅰ</a:t>
            </a:r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　乗合バスの維持確保</a:t>
            </a:r>
          </a:p>
        </p:txBody>
      </p:sp>
      <p:sp>
        <p:nvSpPr>
          <p:cNvPr id="13" name="右矢印 12"/>
          <p:cNvSpPr/>
          <p:nvPr/>
        </p:nvSpPr>
        <p:spPr>
          <a:xfrm>
            <a:off x="928662" y="2214554"/>
            <a:ext cx="1214446" cy="785818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285984" y="2285992"/>
            <a:ext cx="5143536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利用増進、活性化策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428596" y="5643578"/>
            <a:ext cx="8001056" cy="1000132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本市の基本方針、方向性をまとめる</a:t>
            </a:r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214282" y="3071810"/>
            <a:ext cx="5357850" cy="928694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en-US" altLang="ja-JP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Ⅱ</a:t>
            </a:r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　交通空白地</a:t>
            </a:r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928662" y="4071942"/>
            <a:ext cx="1143008" cy="785818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143108" y="4143380"/>
            <a:ext cx="6572296" cy="64294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持続可能な移動手段とするため</a:t>
            </a:r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7" name="右矢印 26"/>
          <p:cNvSpPr/>
          <p:nvPr/>
        </p:nvSpPr>
        <p:spPr>
          <a:xfrm rot="5400000">
            <a:off x="3548577" y="4309547"/>
            <a:ext cx="642942" cy="1882245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 animBg="1"/>
      <p:bldP spid="19" grpId="0" animBg="1"/>
      <p:bldP spid="24" grpId="0" animBg="1"/>
      <p:bldP spid="25" grpId="1" animBg="1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b="1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  <a:t>協議事項</a:t>
            </a:r>
            <a:endParaRPr kumimoji="1" lang="ja-JP" altLang="en-US" sz="4400" b="1" dirty="0">
              <a:solidFill>
                <a:srgbClr val="0000CC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28596" y="1785926"/>
            <a:ext cx="8043890" cy="1114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en-US" altLang="ja-JP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Ⅰ</a:t>
            </a:r>
            <a:r>
              <a:rPr kumimoji="1" lang="ja-JP" altLang="en-US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乗合バスの維持確保について</a:t>
            </a:r>
            <a:endParaRPr kumimoji="1" lang="ja-JP" altLang="en-US" sz="40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428596" y="3643314"/>
            <a:ext cx="7467600" cy="15430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428596" y="3143248"/>
            <a:ext cx="8043890" cy="15001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altLang="ja-JP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Ⅱ</a:t>
            </a:r>
            <a:r>
              <a:rPr lang="ja-JP" altLang="en-US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交通空白地</a:t>
            </a:r>
            <a:r>
              <a:rPr kumimoji="1" lang="ja-JP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について</a:t>
            </a:r>
            <a:endParaRPr kumimoji="1" lang="en-US" altLang="ja-JP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4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5852" y="1000108"/>
            <a:ext cx="5715040" cy="714380"/>
          </a:xfrm>
          <a:solidFill>
            <a:srgbClr val="FFFF99"/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400" b="1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  <a:t>路線バスの現状</a:t>
            </a:r>
            <a:endParaRPr kumimoji="1" lang="ja-JP" altLang="en-US" sz="4400" b="1" dirty="0">
              <a:solidFill>
                <a:srgbClr val="0000CC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3686172" cy="900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利用者の減少</a:t>
            </a:r>
            <a:endParaRPr kumimoji="1" lang="ja-JP" altLang="en-US" sz="4400" b="1" dirty="0">
              <a:solidFill>
                <a:srgbClr val="000066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357158" y="3000372"/>
            <a:ext cx="2143140" cy="900106"/>
          </a:xfrm>
          <a:prstGeom prst="rect">
            <a:avLst/>
          </a:prstGeom>
          <a:solidFill>
            <a:srgbClr val="FFCCFF"/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（原因）</a:t>
            </a: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2357422" y="2928934"/>
            <a:ext cx="6000792" cy="15716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・マイカー普及、依存</a:t>
            </a:r>
            <a:endParaRPr kumimoji="1" lang="en-US" altLang="ja-JP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・少子高齢化</a:t>
            </a: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3214678" y="4643446"/>
            <a:ext cx="1841954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714348" y="5429264"/>
            <a:ext cx="7215238" cy="10001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4400" b="1" dirty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路線</a:t>
            </a: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の維持確保が厳しい</a:t>
            </a:r>
            <a:endParaRPr kumimoji="1" lang="en-US" altLang="ja-JP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28596" y="214290"/>
            <a:ext cx="8043890" cy="7143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Ⅰ</a:t>
            </a:r>
            <a:r>
              <a:rPr kumimoji="1" lang="ja-JP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　乗合バスの維持確保について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  <a:noFill/>
        </p:spPr>
        <p:txBody>
          <a:bodyPr>
            <a:normAutofit/>
          </a:bodyPr>
          <a:lstStyle/>
          <a:p>
            <a:pPr algn="ctr"/>
            <a:r>
              <a:rPr lang="ja-JP" altLang="en-US" sz="4400" b="1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  <a:t>バス維持確保に向けての対応</a:t>
            </a:r>
            <a:endParaRPr kumimoji="1" lang="ja-JP" altLang="en-US" sz="4400" b="1" dirty="0">
              <a:solidFill>
                <a:srgbClr val="0000CC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1785918" y="1785926"/>
            <a:ext cx="5072098" cy="1571636"/>
          </a:xfrm>
          <a:prstGeom prst="rect">
            <a:avLst/>
          </a:prstGeom>
          <a:solidFill>
            <a:srgbClr val="FFFF99"/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ja-JP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事業者</a:t>
            </a:r>
            <a:r>
              <a:rPr lang="en-US" altLang="ja-JP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・経費の削減</a:t>
            </a: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1214414" y="3857628"/>
            <a:ext cx="6357982" cy="1571636"/>
          </a:xfrm>
          <a:prstGeom prst="rect">
            <a:avLst/>
          </a:prstGeom>
          <a:solidFill>
            <a:srgbClr val="FFFF99"/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 vert="horz">
            <a:normAutofit fontScale="925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en-US" altLang="ja-JP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行政</a:t>
            </a:r>
            <a:r>
              <a:rPr lang="en-US" altLang="ja-JP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・赤字路線への補助金交付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400" b="1" dirty="0" smtClean="0">
                <a:solidFill>
                  <a:srgbClr val="0000CC"/>
                </a:solidFill>
                <a:latin typeface="HGP創英角ｺﾞｼｯｸUB" pitchFamily="50" charset="-128"/>
                <a:ea typeface="HGP創英角ｺﾞｼｯｸUB" pitchFamily="50" charset="-128"/>
              </a:rPr>
              <a:t>これまでの飯能市の対応</a:t>
            </a:r>
            <a:endParaRPr kumimoji="1" lang="ja-JP" altLang="en-US" sz="4400" b="1" dirty="0">
              <a:solidFill>
                <a:srgbClr val="0000CC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714348" y="1500174"/>
            <a:ext cx="7786742" cy="1857388"/>
          </a:xfrm>
          <a:prstGeom prst="rect">
            <a:avLst/>
          </a:prstGeom>
          <a:solidFill>
            <a:schemeClr val="bg2"/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 vert="horz">
            <a:normAutofit fontScale="85000" lnSpcReduction="10000"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山間部の路線バスを確保するために</a:t>
            </a:r>
            <a:endParaRPr lang="en-US" altLang="ja-JP" sz="4400" b="1" dirty="0" smtClean="0">
              <a:solidFill>
                <a:srgbClr val="000066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山間部を運行する赤字バス路線に補</a:t>
            </a:r>
            <a:endParaRPr lang="en-US" altLang="ja-JP" sz="4400" b="1" dirty="0" smtClean="0">
              <a:solidFill>
                <a:srgbClr val="000066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助金を交付</a:t>
            </a:r>
            <a:endParaRPr lang="en-US" altLang="ja-JP" sz="4400" b="1" dirty="0" smtClean="0">
              <a:solidFill>
                <a:srgbClr val="000066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714348" y="3571876"/>
            <a:ext cx="7786742" cy="2928958"/>
          </a:xfrm>
          <a:prstGeom prst="rect">
            <a:avLst/>
          </a:prstGeom>
          <a:solidFill>
            <a:srgbClr val="FFFF99"/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 vert="horz">
            <a:normAutofit lnSpcReduction="10000"/>
          </a:bodyPr>
          <a:lstStyle/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湯の沢線　　</a:t>
            </a:r>
            <a:r>
              <a:rPr kumimoji="1" lang="ja-JP" alt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 　</a:t>
            </a: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４，７０７千円</a:t>
            </a:r>
            <a:endParaRPr kumimoji="1" lang="en-US" altLang="ja-JP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間野黒指線　　３，９０１千円</a:t>
            </a:r>
            <a:endParaRPr lang="en-US" altLang="ja-JP" sz="4400" b="1" dirty="0" smtClean="0">
              <a:solidFill>
                <a:srgbClr val="000066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中沢線　　　　　４，６００千円</a:t>
            </a:r>
            <a:endParaRPr kumimoji="1" lang="en-US" altLang="ja-JP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名栗車庫線　２０，０００千円</a:t>
            </a:r>
            <a:endParaRPr kumimoji="1" lang="ja-JP" alt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25536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>国際興業バス利用者数</a:t>
            </a:r>
            <a:r>
              <a:rPr kumimoji="1" lang="en-US" altLang="ja-JP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kumimoji="1" lang="en-US" altLang="ja-JP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ja-JP" altLang="en-US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>（飯能市調査結果）</a:t>
            </a:r>
            <a:endParaRPr kumimoji="1" lang="ja-JP" altLang="en-US" sz="4400" dirty="0">
              <a:solidFill>
                <a:srgbClr val="0000CC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142976" y="5143512"/>
            <a:ext cx="6643734" cy="1414466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バスでなければ対応できない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（特に原市場・名栗方面）</a:t>
            </a:r>
            <a:endParaRPr kumimoji="1" lang="ja-JP" altLang="en-US" sz="3600" b="1" dirty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429684" cy="211455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ja-JP" altLang="en-US" sz="3600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原市場・名栗方面　１，３８９人</a:t>
            </a:r>
            <a:endParaRPr lang="en-US" altLang="ja-JP" sz="3600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3600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　　　　　　　　　　　（最大５５人）</a:t>
            </a:r>
            <a:endParaRPr lang="en-US" altLang="ja-JP" sz="3600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kumimoji="1" lang="ja-JP" altLang="en-US" sz="3600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中藤・中沢線　　　　　２０９人（最大３５人）</a:t>
            </a:r>
            <a:endParaRPr kumimoji="1" lang="en-US" altLang="ja-JP" sz="3600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buNone/>
            </a:pPr>
            <a:r>
              <a:rPr lang="ja-JP" altLang="en-US" sz="3600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間野黒指線　　　　　　　５０人（最大１２人）</a:t>
            </a:r>
            <a:endParaRPr lang="en-US" altLang="ja-JP" sz="3600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4" name="下矢印 3"/>
          <p:cNvSpPr/>
          <p:nvPr/>
        </p:nvSpPr>
        <p:spPr>
          <a:xfrm>
            <a:off x="3428992" y="4357694"/>
            <a:ext cx="1857388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25536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>路線バス維持確保（活性化）</a:t>
            </a:r>
            <a:r>
              <a:rPr kumimoji="1" lang="en-US" altLang="ja-JP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kumimoji="1" lang="en-US" altLang="ja-JP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kumimoji="1" lang="ja-JP" altLang="en-US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>に向けて</a:t>
            </a:r>
            <a:endParaRPr kumimoji="1" lang="ja-JP" altLang="en-US" sz="4400" dirty="0">
              <a:solidFill>
                <a:srgbClr val="0000CC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71472" y="1571612"/>
            <a:ext cx="7786742" cy="235745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地域の取組例</a:t>
            </a:r>
            <a:r>
              <a:rPr lang="en-US" altLang="ja-JP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・お散歩マーケット（南高麗地区）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・名栗活性化検討会（名栗地区）</a:t>
            </a:r>
            <a:endParaRPr kumimoji="1" lang="ja-JP" altLang="en-US" sz="3600" b="1" dirty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71472" y="4071942"/>
            <a:ext cx="7786742" cy="24288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【</a:t>
            </a:r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市の取組例</a:t>
            </a:r>
            <a:r>
              <a:rPr lang="en-US" altLang="ja-JP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】</a:t>
            </a:r>
          </a:p>
          <a:p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・職員通勤時のノーカーデー</a:t>
            </a:r>
            <a:endParaRPr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・スタンプラリーの協力</a:t>
            </a:r>
            <a:endParaRPr kumimoji="1"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・職員への啓発</a:t>
            </a:r>
            <a:endParaRPr kumimoji="1" lang="ja-JP" altLang="en-US" sz="3600" b="1" dirty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25536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>既存路線バス維持確保</a:t>
            </a:r>
            <a:r>
              <a:rPr lang="en-US" altLang="ja-JP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lang="en-US" altLang="ja-JP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lang="ja-JP" altLang="en-US" sz="4400" dirty="0" smtClean="0">
                <a:solidFill>
                  <a:srgbClr val="0000CC"/>
                </a:solidFill>
                <a:latin typeface="HGP創英角ﾎﾟｯﾌﾟ体" pitchFamily="50" charset="-128"/>
                <a:ea typeface="HGP創英角ﾎﾟｯﾌﾟ体" pitchFamily="50" charset="-128"/>
              </a:rPr>
              <a:t>のための検討事項</a:t>
            </a:r>
            <a:endParaRPr kumimoji="1" lang="ja-JP" altLang="en-US" sz="4400" dirty="0">
              <a:solidFill>
                <a:srgbClr val="0000CC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14282" y="1714488"/>
            <a:ext cx="1357322" cy="435771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3600" b="1" dirty="0" smtClean="0">
                <a:solidFill>
                  <a:srgbClr val="CC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☆</a:t>
            </a:r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利用の円滑化</a:t>
            </a:r>
            <a:endParaRPr kumimoji="1" lang="en-US" altLang="ja-JP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kumimoji="1" lang="ja-JP" altLang="en-US" sz="3600" b="1" dirty="0" smtClean="0">
                <a:solidFill>
                  <a:srgbClr val="CC00FF"/>
                </a:solidFill>
                <a:latin typeface="HGP創英角ﾎﾟｯﾌﾟ体" pitchFamily="50" charset="-128"/>
                <a:ea typeface="HGP創英角ﾎﾟｯﾌﾟ体" pitchFamily="50" charset="-128"/>
              </a:rPr>
              <a:t>☆</a:t>
            </a:r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利用活性化</a:t>
            </a:r>
            <a:endParaRPr kumimoji="1" lang="ja-JP" altLang="en-US" sz="3600" b="1" dirty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9" name="右矢印 8"/>
          <p:cNvSpPr/>
          <p:nvPr/>
        </p:nvSpPr>
        <p:spPr>
          <a:xfrm>
            <a:off x="1714480" y="2285992"/>
            <a:ext cx="978408" cy="10001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714612" y="2357430"/>
            <a:ext cx="264320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地域</a:t>
            </a:r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の財産</a:t>
            </a:r>
          </a:p>
        </p:txBody>
      </p:sp>
      <p:sp>
        <p:nvSpPr>
          <p:cNvPr id="11" name="右矢印 10"/>
          <p:cNvSpPr/>
          <p:nvPr/>
        </p:nvSpPr>
        <p:spPr>
          <a:xfrm>
            <a:off x="1714480" y="4071942"/>
            <a:ext cx="978408" cy="10001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2714612" y="4143380"/>
            <a:ext cx="264320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将来のため</a:t>
            </a:r>
          </a:p>
        </p:txBody>
      </p:sp>
      <p:sp>
        <p:nvSpPr>
          <p:cNvPr id="15" name="右矢印 14"/>
          <p:cNvSpPr/>
          <p:nvPr/>
        </p:nvSpPr>
        <p:spPr>
          <a:xfrm>
            <a:off x="5429256" y="2285992"/>
            <a:ext cx="978408" cy="10001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500826" y="2285992"/>
            <a:ext cx="1857388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まもる</a:t>
            </a:r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5429256" y="4143380"/>
            <a:ext cx="978408" cy="10001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 smtClean="0">
              <a:solidFill>
                <a:srgbClr val="000066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6500826" y="4143380"/>
            <a:ext cx="2214578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000066"/>
                </a:solidFill>
                <a:latin typeface="HGP創英角ﾎﾟｯﾌﾟ体" pitchFamily="50" charset="-128"/>
                <a:ea typeface="HGP創英角ﾎﾟｯﾌﾟ体" pitchFamily="50" charset="-128"/>
              </a:rPr>
              <a:t>そだてる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  <p:bldP spid="10" grpId="0" animBg="1"/>
      <p:bldP spid="11" grpId="0" animBg="1"/>
      <p:bldP spid="12" grpId="0" animBg="1"/>
      <p:bldP spid="15" grpId="1" animBg="1"/>
      <p:bldP spid="16" grpId="0" animBg="1"/>
      <p:bldP spid="17" grpId="1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1643042" y="2000240"/>
            <a:ext cx="5929354" cy="1428760"/>
          </a:xfrm>
          <a:prstGeom prst="rect">
            <a:avLst/>
          </a:prstGeom>
          <a:solidFill>
            <a:srgbClr val="FFFF99"/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・高齢により移動が困難</a:t>
            </a:r>
            <a:endParaRPr kumimoji="1" lang="en-US" altLang="ja-JP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ja-JP" altLang="en-US" sz="4400" b="1" dirty="0" smtClean="0">
                <a:solidFill>
                  <a:srgbClr val="000066"/>
                </a:solidFill>
                <a:latin typeface="HGP創英角ｺﾞｼｯｸUB" pitchFamily="50" charset="-128"/>
                <a:ea typeface="HGP創英角ｺﾞｼｯｸUB" pitchFamily="50" charset="-128"/>
              </a:rPr>
              <a:t>・移動手段がない</a:t>
            </a: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3786182" y="3643314"/>
            <a:ext cx="135732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コンテンツ プレースホルダ 2"/>
          <p:cNvSpPr txBox="1">
            <a:spLocks/>
          </p:cNvSpPr>
          <p:nvPr/>
        </p:nvSpPr>
        <p:spPr>
          <a:xfrm>
            <a:off x="357158" y="285728"/>
            <a:ext cx="8043890" cy="15001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en-US" altLang="ja-JP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Ⅱ</a:t>
            </a:r>
            <a:r>
              <a:rPr lang="ja-JP" altLang="en-US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交通空白地</a:t>
            </a:r>
            <a:r>
              <a:rPr kumimoji="1" lang="ja-JP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について</a:t>
            </a:r>
            <a:endParaRPr kumimoji="1" lang="en-US" altLang="ja-JP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274320" marR="0" lvl="0" indent="-27432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ja-JP" altLang="en-US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40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4000" b="1" dirty="0" smtClean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　　　　　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12" name="コンテンツ プレースホルダ 2"/>
          <p:cNvSpPr txBox="1">
            <a:spLocks/>
          </p:cNvSpPr>
          <p:nvPr/>
        </p:nvSpPr>
        <p:spPr>
          <a:xfrm>
            <a:off x="1571604" y="4572008"/>
            <a:ext cx="5929354" cy="857256"/>
          </a:xfrm>
          <a:prstGeom prst="rect">
            <a:avLst/>
          </a:prstGeom>
          <a:solidFill>
            <a:srgbClr val="FFCCFF"/>
          </a:solidFill>
          <a:ln>
            <a:solidFill>
              <a:schemeClr val="accent6">
                <a:lumMod val="10000"/>
              </a:schemeClr>
            </a:solidFill>
          </a:ln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t>バスが必要と行政に要望</a:t>
            </a:r>
            <a:endParaRPr kumimoji="1" lang="en-US" altLang="ja-JP" sz="4400" b="1" i="0" u="none" strike="noStrike" kern="120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ユーザー定義 4">
      <a:dk1>
        <a:srgbClr val="D9F1FA"/>
      </a:dk1>
      <a:lt1>
        <a:sysClr val="window" lastClr="FFFFFF"/>
      </a:lt1>
      <a:dk2>
        <a:srgbClr val="F2F2F2"/>
      </a:dk2>
      <a:lt2>
        <a:srgbClr val="DEF5FA"/>
      </a:lt2>
      <a:accent1>
        <a:srgbClr val="2DF340"/>
      </a:accent1>
      <a:accent2>
        <a:srgbClr val="F8D1D3"/>
      </a:accent2>
      <a:accent3>
        <a:srgbClr val="FFB375"/>
      </a:accent3>
      <a:accent4>
        <a:srgbClr val="39639D"/>
      </a:accent4>
      <a:accent5>
        <a:srgbClr val="474B78"/>
      </a:accent5>
      <a:accent6>
        <a:srgbClr val="D8D8D8"/>
      </a:accent6>
      <a:hlink>
        <a:srgbClr val="FF8119"/>
      </a:hlink>
      <a:folHlink>
        <a:srgbClr val="44B9E8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スパイス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>
        <a:noFill/>
      </a:spPr>
      <a:bodyPr rtlCol="0" anchor="ctr"/>
      <a:lstStyle>
        <a:defPPr>
          <a:defRPr kumimoji="1" sz="3600" b="1" dirty="0" smtClean="0">
            <a:solidFill>
              <a:srgbClr val="000066"/>
            </a:solidFill>
            <a:latin typeface="HGP創英角ﾎﾟｯﾌﾟ体" pitchFamily="50" charset="-128"/>
            <a:ea typeface="HGP創英角ﾎﾟｯﾌﾟ体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401</Words>
  <Application>Microsoft Office PowerPoint</Application>
  <PresentationFormat>画面に合わせる (4:3)</PresentationFormat>
  <Paragraphs>103</Paragraphs>
  <Slides>13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スパイス</vt:lpstr>
      <vt:lpstr>協議会の趣旨について ～第１回協議会の振り返り～</vt:lpstr>
      <vt:lpstr>協議事項</vt:lpstr>
      <vt:lpstr>路線バスの現状</vt:lpstr>
      <vt:lpstr>バス維持確保に向けての対応</vt:lpstr>
      <vt:lpstr>これまでの飯能市の対応</vt:lpstr>
      <vt:lpstr>国際興業バス利用者数 （飯能市調査結果）</vt:lpstr>
      <vt:lpstr>路線バス維持確保（活性化） に向けて</vt:lpstr>
      <vt:lpstr>既存路線バス維持確保 のための検討事項</vt:lpstr>
      <vt:lpstr>スライド 9</vt:lpstr>
      <vt:lpstr>他市の例から</vt:lpstr>
      <vt:lpstr>スライド 11</vt:lpstr>
      <vt:lpstr>交通空白地の考え方</vt:lpstr>
      <vt:lpstr>（仮称）飯能市公共交通基本計画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協議会の趣旨について ～第１回会議の振り返り～</dc:title>
  <dc:creator>飯能市</dc:creator>
  <cp:lastModifiedBy>飯能市</cp:lastModifiedBy>
  <cp:revision>34</cp:revision>
  <dcterms:created xsi:type="dcterms:W3CDTF">2012-11-13T00:29:57Z</dcterms:created>
  <dcterms:modified xsi:type="dcterms:W3CDTF">2012-11-26T01:38:48Z</dcterms:modified>
</cp:coreProperties>
</file>