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rawings/drawing1.xml" ContentType="application/vnd.openxmlformats-officedocument.drawingml.chartshapes+xml"/>
  <Override PartName="/ppt/drawings/drawing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2" r:id="rId6"/>
    <p:sldId id="263" r:id="rId7"/>
    <p:sldId id="264" r:id="rId8"/>
    <p:sldId id="279" r:id="rId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816" y="5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h20&#26481;&#20140;&#65328;&#65332;\&#39151;&#33021;\S0040&#39151;&#33021;&#65328;&#65332;&#65352;&#65298;&#65296;_&#65327;&#65316;.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h20&#26481;&#20140;&#65328;&#65332;\&#39151;&#33021;\S0040&#39151;&#33021;&#65328;&#65332;&#65352;&#65298;&#65296;_&#65327;&#653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ShimLab%20june11%202012\0%20jtpa20112012%20on%20going\2012%20&#39151;&#33021;&#24066;&#20132;&#36890;&#22522;&#26412;&#35336;&#30011;&#31574;&#23450;\0807\&#31471;&#26411;&#3936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16404396325459344"/>
          <c:y val="0.33703689979929513"/>
          <c:w val="0.80640338667344003"/>
          <c:h val="0.62933611239771492"/>
        </c:manualLayout>
      </c:layout>
      <c:barChart>
        <c:barDir val="bar"/>
        <c:grouping val="percentStacked"/>
        <c:ser>
          <c:idx val="0"/>
          <c:order val="0"/>
          <c:tx>
            <c:strRef>
              <c:f>全目的概要!$C$15</c:f>
              <c:strCache>
                <c:ptCount val="1"/>
                <c:pt idx="0">
                  <c:v>鉄道</c:v>
                </c:pt>
              </c:strCache>
            </c:strRef>
          </c:tx>
          <c:spPr>
            <a:solidFill>
              <a:srgbClr val="0070C0"/>
            </a:solidFill>
            <a:ln>
              <a:noFill/>
            </a:ln>
          </c:spPr>
          <c:dLbls>
            <c:txPr>
              <a:bodyPr/>
              <a:lstStyle/>
              <a:p>
                <a:pPr>
                  <a:defRPr>
                    <a:solidFill>
                      <a:schemeClr val="bg1"/>
                    </a:solidFill>
                  </a:defRPr>
                </a:pPr>
                <a:endParaRPr lang="ja-JP"/>
              </a:p>
            </c:txPr>
            <c:showVal val="1"/>
          </c:dLbls>
          <c:cat>
            <c:strRef>
              <c:f>全目的概要!$B$16:$B$23</c:f>
              <c:strCache>
                <c:ptCount val="8"/>
                <c:pt idx="0">
                  <c:v>33100</c:v>
                </c:pt>
                <c:pt idx="1">
                  <c:v>33101</c:v>
                </c:pt>
                <c:pt idx="2">
                  <c:v>33102</c:v>
                </c:pt>
                <c:pt idx="3">
                  <c:v>33103</c:v>
                </c:pt>
                <c:pt idx="4">
                  <c:v>33104</c:v>
                </c:pt>
                <c:pt idx="5">
                  <c:v>33105</c:v>
                </c:pt>
                <c:pt idx="6">
                  <c:v>33106</c:v>
                </c:pt>
                <c:pt idx="7">
                  <c:v>3310合計</c:v>
                </c:pt>
              </c:strCache>
            </c:strRef>
          </c:cat>
          <c:val>
            <c:numRef>
              <c:f>全目的概要!$C$16:$C$23</c:f>
              <c:numCache>
                <c:formatCode>0.0%</c:formatCode>
                <c:ptCount val="8"/>
                <c:pt idx="0">
                  <c:v>0.18193169107509996</c:v>
                </c:pt>
                <c:pt idx="1">
                  <c:v>0.10355914460894271</c:v>
                </c:pt>
                <c:pt idx="2">
                  <c:v>0.10637341900119067</c:v>
                </c:pt>
                <c:pt idx="3">
                  <c:v>0.22851233706892657</c:v>
                </c:pt>
                <c:pt idx="4">
                  <c:v>0.15304347826087072</c:v>
                </c:pt>
                <c:pt idx="5">
                  <c:v>0.15678369449577376</c:v>
                </c:pt>
                <c:pt idx="6">
                  <c:v>9.9510052373713104E-2</c:v>
                </c:pt>
                <c:pt idx="7">
                  <c:v>0.1511212896317887</c:v>
                </c:pt>
              </c:numCache>
            </c:numRef>
          </c:val>
        </c:ser>
        <c:ser>
          <c:idx val="1"/>
          <c:order val="1"/>
          <c:tx>
            <c:strRef>
              <c:f>全目的概要!$D$15</c:f>
              <c:strCache>
                <c:ptCount val="1"/>
                <c:pt idx="0">
                  <c:v>路線バス</c:v>
                </c:pt>
              </c:strCache>
            </c:strRef>
          </c:tx>
          <c:spPr>
            <a:solidFill>
              <a:srgbClr val="FF0000"/>
            </a:solidFill>
            <a:ln>
              <a:noFill/>
            </a:ln>
          </c:spPr>
          <c:dLbls>
            <c:dLbl>
              <c:idx val="0"/>
              <c:layout>
                <c:manualLayout>
                  <c:x val="3.8924929544345004E-2"/>
                  <c:y val="0"/>
                </c:manualLayout>
              </c:layout>
              <c:showVal val="1"/>
            </c:dLbl>
            <c:dLbl>
              <c:idx val="1"/>
              <c:delete val="1"/>
            </c:dLbl>
            <c:dLbl>
              <c:idx val="2"/>
              <c:layout>
                <c:manualLayout>
                  <c:x val="3.0274945201157616E-2"/>
                  <c:y val="0"/>
                </c:manualLayout>
              </c:layout>
              <c:showVal val="1"/>
            </c:dLbl>
            <c:dLbl>
              <c:idx val="3"/>
              <c:layout>
                <c:manualLayout>
                  <c:x val="2.1624960857969749E-2"/>
                  <c:y val="0"/>
                </c:manualLayout>
              </c:layout>
              <c:showVal val="1"/>
            </c:dLbl>
            <c:dLbl>
              <c:idx val="4"/>
              <c:delete val="1"/>
            </c:dLbl>
            <c:dLbl>
              <c:idx val="5"/>
              <c:layout>
                <c:manualLayout>
                  <c:x val="3.4599937372751216E-2"/>
                  <c:y val="0"/>
                </c:manualLayout>
              </c:layout>
              <c:showVal val="1"/>
            </c:dLbl>
            <c:dLbl>
              <c:idx val="6"/>
              <c:layout>
                <c:manualLayout>
                  <c:x val="1.6250596988943988E-2"/>
                  <c:y val="3.2307954250645009E-7"/>
                </c:manualLayout>
              </c:layout>
              <c:showVal val="1"/>
            </c:dLbl>
            <c:dLbl>
              <c:idx val="7"/>
              <c:layout>
                <c:manualLayout>
                  <c:x val="3.243744128695468E-2"/>
                  <c:y val="6.2866393197857688E-7"/>
                </c:manualLayout>
              </c:layout>
              <c:showVal val="1"/>
            </c:dLbl>
            <c:showVal val="1"/>
          </c:dLbls>
          <c:cat>
            <c:strRef>
              <c:f>全目的概要!$B$16:$B$23</c:f>
              <c:strCache>
                <c:ptCount val="8"/>
                <c:pt idx="0">
                  <c:v>33100</c:v>
                </c:pt>
                <c:pt idx="1">
                  <c:v>33101</c:v>
                </c:pt>
                <c:pt idx="2">
                  <c:v>33102</c:v>
                </c:pt>
                <c:pt idx="3">
                  <c:v>33103</c:v>
                </c:pt>
                <c:pt idx="4">
                  <c:v>33104</c:v>
                </c:pt>
                <c:pt idx="5">
                  <c:v>33105</c:v>
                </c:pt>
                <c:pt idx="6">
                  <c:v>33106</c:v>
                </c:pt>
                <c:pt idx="7">
                  <c:v>3310合計</c:v>
                </c:pt>
              </c:strCache>
            </c:strRef>
          </c:cat>
          <c:val>
            <c:numRef>
              <c:f>全目的概要!$D$16:$D$23</c:f>
              <c:numCache>
                <c:formatCode>0.0%</c:formatCode>
                <c:ptCount val="8"/>
                <c:pt idx="0">
                  <c:v>2.6975001950940412E-2</c:v>
                </c:pt>
                <c:pt idx="1">
                  <c:v>0</c:v>
                </c:pt>
                <c:pt idx="2">
                  <c:v>1.7073663873475181E-3</c:v>
                </c:pt>
                <c:pt idx="3">
                  <c:v>1.0533403876677411E-2</c:v>
                </c:pt>
                <c:pt idx="4">
                  <c:v>0</c:v>
                </c:pt>
                <c:pt idx="5">
                  <c:v>8.9310711685984499E-3</c:v>
                </c:pt>
                <c:pt idx="6">
                  <c:v>3.7168440614968802E-2</c:v>
                </c:pt>
                <c:pt idx="7">
                  <c:v>1.1682826720599625E-2</c:v>
                </c:pt>
              </c:numCache>
            </c:numRef>
          </c:val>
        </c:ser>
        <c:ser>
          <c:idx val="2"/>
          <c:order val="2"/>
          <c:tx>
            <c:strRef>
              <c:f>全目的概要!$E$15</c:f>
              <c:strCache>
                <c:ptCount val="1"/>
                <c:pt idx="0">
                  <c:v>自動車</c:v>
                </c:pt>
              </c:strCache>
            </c:strRef>
          </c:tx>
          <c:spPr>
            <a:solidFill>
              <a:srgbClr val="FFC000"/>
            </a:solidFill>
            <a:ln>
              <a:noFill/>
            </a:ln>
          </c:spPr>
          <c:dLbls>
            <c:showVal val="1"/>
          </c:dLbls>
          <c:cat>
            <c:strRef>
              <c:f>全目的概要!$B$16:$B$23</c:f>
              <c:strCache>
                <c:ptCount val="8"/>
                <c:pt idx="0">
                  <c:v>33100</c:v>
                </c:pt>
                <c:pt idx="1">
                  <c:v>33101</c:v>
                </c:pt>
                <c:pt idx="2">
                  <c:v>33102</c:v>
                </c:pt>
                <c:pt idx="3">
                  <c:v>33103</c:v>
                </c:pt>
                <c:pt idx="4">
                  <c:v>33104</c:v>
                </c:pt>
                <c:pt idx="5">
                  <c:v>33105</c:v>
                </c:pt>
                <c:pt idx="6">
                  <c:v>33106</c:v>
                </c:pt>
                <c:pt idx="7">
                  <c:v>3310合計</c:v>
                </c:pt>
              </c:strCache>
            </c:strRef>
          </c:cat>
          <c:val>
            <c:numRef>
              <c:f>全目的概要!$E$16:$E$23</c:f>
              <c:numCache>
                <c:formatCode>0.0%</c:formatCode>
                <c:ptCount val="8"/>
                <c:pt idx="0">
                  <c:v>0.49790599068751384</c:v>
                </c:pt>
                <c:pt idx="1">
                  <c:v>0.68640646029609764</c:v>
                </c:pt>
                <c:pt idx="2">
                  <c:v>0.59580347314268189</c:v>
                </c:pt>
                <c:pt idx="3">
                  <c:v>0.50497811553075855</c:v>
                </c:pt>
                <c:pt idx="4">
                  <c:v>0.75652173913043474</c:v>
                </c:pt>
                <c:pt idx="5">
                  <c:v>0.57214849655636302</c:v>
                </c:pt>
                <c:pt idx="6">
                  <c:v>0.68525088697415604</c:v>
                </c:pt>
                <c:pt idx="7">
                  <c:v>0.56580810183808261</c:v>
                </c:pt>
              </c:numCache>
            </c:numRef>
          </c:val>
        </c:ser>
        <c:ser>
          <c:idx val="3"/>
          <c:order val="3"/>
          <c:tx>
            <c:strRef>
              <c:f>全目的概要!$F$15</c:f>
              <c:strCache>
                <c:ptCount val="1"/>
                <c:pt idx="0">
                  <c:v>２輪車</c:v>
                </c:pt>
              </c:strCache>
            </c:strRef>
          </c:tx>
          <c:spPr>
            <a:solidFill>
              <a:srgbClr val="FF99FF"/>
            </a:solidFill>
            <a:ln>
              <a:noFill/>
            </a:ln>
          </c:spPr>
          <c:dLbls>
            <c:dLbl>
              <c:idx val="0"/>
              <c:layout>
                <c:manualLayout>
                  <c:x val="-1.2974976514781762E-2"/>
                  <c:y val="0"/>
                </c:manualLayout>
              </c:layout>
              <c:showVal val="1"/>
            </c:dLbl>
            <c:dLbl>
              <c:idx val="1"/>
              <c:layout>
                <c:manualLayout>
                  <c:x val="-2.8112449115360316E-2"/>
                  <c:y val="3.9926446319958515E-3"/>
                </c:manualLayout>
              </c:layout>
              <c:showVal val="1"/>
            </c:dLbl>
            <c:dLbl>
              <c:idx val="2"/>
              <c:layout>
                <c:manualLayout>
                  <c:x val="-3.2437441286954721E-2"/>
                  <c:y val="0"/>
                </c:manualLayout>
              </c:layout>
              <c:showVal val="1"/>
            </c:dLbl>
            <c:dLbl>
              <c:idx val="3"/>
              <c:layout>
                <c:manualLayout>
                  <c:x val="-3.8924929544345038E-2"/>
                  <c:y val="0"/>
                </c:manualLayout>
              </c:layout>
              <c:showVal val="1"/>
            </c:dLbl>
            <c:dLbl>
              <c:idx val="4"/>
              <c:delete val="1"/>
            </c:dLbl>
            <c:dLbl>
              <c:idx val="5"/>
              <c:layout>
                <c:manualLayout>
                  <c:x val="-3.0274945201157522E-2"/>
                  <c:y val="0"/>
                </c:manualLayout>
              </c:layout>
              <c:showVal val="1"/>
            </c:dLbl>
            <c:dLbl>
              <c:idx val="6"/>
              <c:layout>
                <c:manualLayout>
                  <c:x val="-2.8112449115360316E-2"/>
                  <c:y val="3.143319659892895E-7"/>
                </c:manualLayout>
              </c:layout>
              <c:showVal val="1"/>
            </c:dLbl>
            <c:dLbl>
              <c:idx val="7"/>
              <c:layout>
                <c:manualLayout>
                  <c:x val="-2.5949953029563683E-2"/>
                  <c:y val="-3.9917016360978856E-3"/>
                </c:manualLayout>
              </c:layout>
              <c:showVal val="1"/>
            </c:dLbl>
            <c:showVal val="1"/>
          </c:dLbls>
          <c:cat>
            <c:strRef>
              <c:f>全目的概要!$B$16:$B$23</c:f>
              <c:strCache>
                <c:ptCount val="8"/>
                <c:pt idx="0">
                  <c:v>33100</c:v>
                </c:pt>
                <c:pt idx="1">
                  <c:v>33101</c:v>
                </c:pt>
                <c:pt idx="2">
                  <c:v>33102</c:v>
                </c:pt>
                <c:pt idx="3">
                  <c:v>33103</c:v>
                </c:pt>
                <c:pt idx="4">
                  <c:v>33104</c:v>
                </c:pt>
                <c:pt idx="5">
                  <c:v>33105</c:v>
                </c:pt>
                <c:pt idx="6">
                  <c:v>33106</c:v>
                </c:pt>
                <c:pt idx="7">
                  <c:v>3310合計</c:v>
                </c:pt>
              </c:strCache>
            </c:strRef>
          </c:cat>
          <c:val>
            <c:numRef>
              <c:f>全目的概要!$F$16:$F$23</c:f>
              <c:numCache>
                <c:formatCode>0.0%</c:formatCode>
                <c:ptCount val="8"/>
                <c:pt idx="0">
                  <c:v>9.6246390760347661E-3</c:v>
                </c:pt>
                <c:pt idx="1">
                  <c:v>3.2675340212352869E-2</c:v>
                </c:pt>
                <c:pt idx="2">
                  <c:v>1.3771257834789843E-2</c:v>
                </c:pt>
                <c:pt idx="3">
                  <c:v>1.7651868596989303E-2</c:v>
                </c:pt>
                <c:pt idx="4">
                  <c:v>0</c:v>
                </c:pt>
                <c:pt idx="5">
                  <c:v>1.4586483005767561E-2</c:v>
                </c:pt>
                <c:pt idx="6">
                  <c:v>7.2647406656530435E-3</c:v>
                </c:pt>
                <c:pt idx="7">
                  <c:v>1.5466063886740825E-2</c:v>
                </c:pt>
              </c:numCache>
            </c:numRef>
          </c:val>
        </c:ser>
        <c:ser>
          <c:idx val="4"/>
          <c:order val="4"/>
          <c:tx>
            <c:strRef>
              <c:f>全目的概要!$G$15</c:f>
              <c:strCache>
                <c:ptCount val="1"/>
                <c:pt idx="0">
                  <c:v>自転車</c:v>
                </c:pt>
              </c:strCache>
            </c:strRef>
          </c:tx>
          <c:spPr>
            <a:solidFill>
              <a:srgbClr val="92D050"/>
            </a:solidFill>
            <a:ln>
              <a:noFill/>
            </a:ln>
          </c:spPr>
          <c:dLbls>
            <c:dLbl>
              <c:idx val="0"/>
              <c:layout>
                <c:manualLayout>
                  <c:x val="8.6499843431878248E-3"/>
                  <c:y val="0"/>
                </c:manualLayout>
              </c:layout>
              <c:showVal val="1"/>
            </c:dLbl>
            <c:dLbl>
              <c:idx val="1"/>
              <c:layout>
                <c:manualLayout>
                  <c:x val="4.3249921715938994E-3"/>
                  <c:y val="3.143319659892895E-7"/>
                </c:manualLayout>
              </c:layout>
              <c:showVal val="1"/>
            </c:dLbl>
            <c:dLbl>
              <c:idx val="4"/>
              <c:layout>
                <c:manualLayout>
                  <c:x val="-2.1624960857969779E-3"/>
                  <c:y val="-7.9834032721958423E-3"/>
                </c:manualLayout>
              </c:layout>
              <c:showVal val="1"/>
            </c:dLbl>
            <c:showVal val="1"/>
          </c:dLbls>
          <c:cat>
            <c:strRef>
              <c:f>全目的概要!$B$16:$B$23</c:f>
              <c:strCache>
                <c:ptCount val="8"/>
                <c:pt idx="0">
                  <c:v>33100</c:v>
                </c:pt>
                <c:pt idx="1">
                  <c:v>33101</c:v>
                </c:pt>
                <c:pt idx="2">
                  <c:v>33102</c:v>
                </c:pt>
                <c:pt idx="3">
                  <c:v>33103</c:v>
                </c:pt>
                <c:pt idx="4">
                  <c:v>33104</c:v>
                </c:pt>
                <c:pt idx="5">
                  <c:v>33105</c:v>
                </c:pt>
                <c:pt idx="6">
                  <c:v>33106</c:v>
                </c:pt>
                <c:pt idx="7">
                  <c:v>3310合計</c:v>
                </c:pt>
              </c:strCache>
            </c:strRef>
          </c:cat>
          <c:val>
            <c:numRef>
              <c:f>全目的概要!$G$16:$G$23</c:f>
              <c:numCache>
                <c:formatCode>0.0%</c:formatCode>
                <c:ptCount val="8"/>
                <c:pt idx="0">
                  <c:v>7.7023125146321175E-2</c:v>
                </c:pt>
                <c:pt idx="1">
                  <c:v>4.8975624345746087E-2</c:v>
                </c:pt>
                <c:pt idx="2">
                  <c:v>9.4893626580999951E-2</c:v>
                </c:pt>
                <c:pt idx="3">
                  <c:v>4.2374104179693138E-2</c:v>
                </c:pt>
                <c:pt idx="4">
                  <c:v>5.2753623188406658E-2</c:v>
                </c:pt>
                <c:pt idx="5">
                  <c:v>4.4739347107900833E-2</c:v>
                </c:pt>
                <c:pt idx="6">
                  <c:v>7.2309511741849172E-2</c:v>
                </c:pt>
                <c:pt idx="7">
                  <c:v>6.9525905657010334E-2</c:v>
                </c:pt>
              </c:numCache>
            </c:numRef>
          </c:val>
        </c:ser>
        <c:ser>
          <c:idx val="5"/>
          <c:order val="5"/>
          <c:tx>
            <c:strRef>
              <c:f>全目的概要!$H$15</c:f>
              <c:strCache>
                <c:ptCount val="1"/>
                <c:pt idx="0">
                  <c:v>徒歩</c:v>
                </c:pt>
              </c:strCache>
            </c:strRef>
          </c:tx>
          <c:spPr>
            <a:solidFill>
              <a:schemeClr val="tx2">
                <a:lumMod val="40000"/>
                <a:lumOff val="60000"/>
              </a:schemeClr>
            </a:solidFill>
            <a:ln>
              <a:noFill/>
            </a:ln>
          </c:spPr>
          <c:dLbls>
            <c:dLbl>
              <c:idx val="4"/>
              <c:delete val="1"/>
            </c:dLbl>
            <c:showVal val="1"/>
          </c:dLbls>
          <c:cat>
            <c:strRef>
              <c:f>全目的概要!$B$16:$B$23</c:f>
              <c:strCache>
                <c:ptCount val="8"/>
                <c:pt idx="0">
                  <c:v>33100</c:v>
                </c:pt>
                <c:pt idx="1">
                  <c:v>33101</c:v>
                </c:pt>
                <c:pt idx="2">
                  <c:v>33102</c:v>
                </c:pt>
                <c:pt idx="3">
                  <c:v>33103</c:v>
                </c:pt>
                <c:pt idx="4">
                  <c:v>33104</c:v>
                </c:pt>
                <c:pt idx="5">
                  <c:v>33105</c:v>
                </c:pt>
                <c:pt idx="6">
                  <c:v>33106</c:v>
                </c:pt>
                <c:pt idx="7">
                  <c:v>3310合計</c:v>
                </c:pt>
              </c:strCache>
            </c:strRef>
          </c:cat>
          <c:val>
            <c:numRef>
              <c:f>全目的概要!$H$16:$H$23</c:f>
              <c:numCache>
                <c:formatCode>0.0%</c:formatCode>
                <c:ptCount val="8"/>
                <c:pt idx="0">
                  <c:v>0.20157115729781755</c:v>
                </c:pt>
                <c:pt idx="1">
                  <c:v>0.12838343053686438</c:v>
                </c:pt>
                <c:pt idx="2">
                  <c:v>0.1763754408824412</c:v>
                </c:pt>
                <c:pt idx="3">
                  <c:v>0.16915973257659769</c:v>
                </c:pt>
                <c:pt idx="4">
                  <c:v>0</c:v>
                </c:pt>
                <c:pt idx="5">
                  <c:v>0.17778151072288481</c:v>
                </c:pt>
                <c:pt idx="6">
                  <c:v>8.7683730359858103E-2</c:v>
                </c:pt>
                <c:pt idx="7">
                  <c:v>0.17151270001784549</c:v>
                </c:pt>
              </c:numCache>
            </c:numRef>
          </c:val>
        </c:ser>
        <c:ser>
          <c:idx val="6"/>
          <c:order val="6"/>
          <c:tx>
            <c:strRef>
              <c:f>全目的概要!$I$15</c:f>
              <c:strCache>
                <c:ptCount val="1"/>
                <c:pt idx="0">
                  <c:v>その他</c:v>
                </c:pt>
              </c:strCache>
            </c:strRef>
          </c:tx>
          <c:spPr>
            <a:solidFill>
              <a:schemeClr val="tx1"/>
            </a:solidFill>
          </c:spPr>
          <c:cat>
            <c:strRef>
              <c:f>全目的概要!$B$16:$B$23</c:f>
              <c:strCache>
                <c:ptCount val="8"/>
                <c:pt idx="0">
                  <c:v>33100</c:v>
                </c:pt>
                <c:pt idx="1">
                  <c:v>33101</c:v>
                </c:pt>
                <c:pt idx="2">
                  <c:v>33102</c:v>
                </c:pt>
                <c:pt idx="3">
                  <c:v>33103</c:v>
                </c:pt>
                <c:pt idx="4">
                  <c:v>33104</c:v>
                </c:pt>
                <c:pt idx="5">
                  <c:v>33105</c:v>
                </c:pt>
                <c:pt idx="6">
                  <c:v>33106</c:v>
                </c:pt>
                <c:pt idx="7">
                  <c:v>3310合計</c:v>
                </c:pt>
              </c:strCache>
            </c:strRef>
          </c:cat>
          <c:val>
            <c:numRef>
              <c:f>全目的概要!$I$16:$I$23</c:f>
              <c:numCache>
                <c:formatCode>0.0%</c:formatCode>
                <c:ptCount val="8"/>
                <c:pt idx="0">
                  <c:v>1.6127773586869069E-3</c:v>
                </c:pt>
                <c:pt idx="1">
                  <c:v>0</c:v>
                </c:pt>
                <c:pt idx="2">
                  <c:v>0</c:v>
                </c:pt>
                <c:pt idx="3">
                  <c:v>0</c:v>
                </c:pt>
                <c:pt idx="4">
                  <c:v>0</c:v>
                </c:pt>
                <c:pt idx="5">
                  <c:v>0</c:v>
                </c:pt>
                <c:pt idx="6">
                  <c:v>0</c:v>
                </c:pt>
                <c:pt idx="7">
                  <c:v>3.6880613883767238E-4</c:v>
                </c:pt>
              </c:numCache>
            </c:numRef>
          </c:val>
        </c:ser>
        <c:ser>
          <c:idx val="7"/>
          <c:order val="7"/>
          <c:tx>
            <c:strRef>
              <c:f>全目的概要!$J$15</c:f>
              <c:strCache>
                <c:ptCount val="1"/>
                <c:pt idx="0">
                  <c:v>不明</c:v>
                </c:pt>
              </c:strCache>
            </c:strRef>
          </c:tx>
          <c:spPr>
            <a:solidFill>
              <a:prstClr val="black"/>
            </a:solidFill>
          </c:spPr>
          <c:cat>
            <c:strRef>
              <c:f>全目的概要!$B$16:$B$23</c:f>
              <c:strCache>
                <c:ptCount val="8"/>
                <c:pt idx="0">
                  <c:v>33100</c:v>
                </c:pt>
                <c:pt idx="1">
                  <c:v>33101</c:v>
                </c:pt>
                <c:pt idx="2">
                  <c:v>33102</c:v>
                </c:pt>
                <c:pt idx="3">
                  <c:v>33103</c:v>
                </c:pt>
                <c:pt idx="4">
                  <c:v>33104</c:v>
                </c:pt>
                <c:pt idx="5">
                  <c:v>33105</c:v>
                </c:pt>
                <c:pt idx="6">
                  <c:v>33106</c:v>
                </c:pt>
                <c:pt idx="7">
                  <c:v>3310合計</c:v>
                </c:pt>
              </c:strCache>
            </c:strRef>
          </c:cat>
          <c:val>
            <c:numRef>
              <c:f>全目的概要!$J$16:$J$23</c:f>
              <c:numCache>
                <c:formatCode>0.0%</c:formatCode>
                <c:ptCount val="8"/>
                <c:pt idx="0">
                  <c:v>3.3556174075904692E-3</c:v>
                </c:pt>
                <c:pt idx="1">
                  <c:v>0</c:v>
                </c:pt>
                <c:pt idx="2">
                  <c:v>1.1075416170556874E-2</c:v>
                </c:pt>
                <c:pt idx="3">
                  <c:v>2.6790438170362182E-2</c:v>
                </c:pt>
                <c:pt idx="4">
                  <c:v>3.7681159420290364E-2</c:v>
                </c:pt>
                <c:pt idx="5">
                  <c:v>2.5029396942717982E-2</c:v>
                </c:pt>
                <c:pt idx="6">
                  <c:v>1.0812637269809182E-2</c:v>
                </c:pt>
                <c:pt idx="7">
                  <c:v>1.4514306109095237E-2</c:v>
                </c:pt>
              </c:numCache>
            </c:numRef>
          </c:val>
        </c:ser>
        <c:gapWidth val="20"/>
        <c:overlap val="100"/>
        <c:axId val="88035328"/>
        <c:axId val="88036864"/>
      </c:barChart>
      <c:catAx>
        <c:axId val="88035328"/>
        <c:scaling>
          <c:orientation val="maxMin"/>
        </c:scaling>
        <c:axPos val="l"/>
        <c:tickLblPos val="nextTo"/>
        <c:crossAx val="88036864"/>
        <c:crosses val="autoZero"/>
        <c:auto val="1"/>
        <c:lblAlgn val="ctr"/>
        <c:lblOffset val="100"/>
      </c:catAx>
      <c:valAx>
        <c:axId val="88036864"/>
        <c:scaling>
          <c:orientation val="minMax"/>
        </c:scaling>
        <c:axPos val="t"/>
        <c:majorGridlines/>
        <c:numFmt formatCode="0%" sourceLinked="1"/>
        <c:tickLblPos val="nextTo"/>
        <c:crossAx val="88035328"/>
        <c:crosses val="autoZero"/>
        <c:crossBetween val="between"/>
      </c:valAx>
    </c:plotArea>
    <c:legend>
      <c:legendPos val="r"/>
      <c:layout>
        <c:manualLayout>
          <c:xMode val="edge"/>
          <c:yMode val="edge"/>
          <c:x val="0.10275131233595801"/>
          <c:y val="0.11412227883279374"/>
          <c:w val="0.81947090988625715"/>
          <c:h val="0.12126509186351819"/>
        </c:manualLayout>
      </c:layout>
      <c:txPr>
        <a:bodyPr/>
        <a:lstStyle/>
        <a:p>
          <a:pPr>
            <a:defRPr sz="900"/>
          </a:pPr>
          <a:endParaRPr lang="ja-JP"/>
        </a:p>
      </c:txPr>
    </c:legend>
    <c:plotVisOnly val="1"/>
  </c:chart>
  <c:spPr>
    <a:ln>
      <a:no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16404396325459319"/>
          <c:y val="0.33703689979929541"/>
          <c:w val="0.80640338667344003"/>
          <c:h val="0.62933611239771492"/>
        </c:manualLayout>
      </c:layout>
      <c:barChart>
        <c:barDir val="bar"/>
        <c:grouping val="percentStacked"/>
        <c:ser>
          <c:idx val="0"/>
          <c:order val="0"/>
          <c:tx>
            <c:strRef>
              <c:f>全目的概要!$L$15</c:f>
              <c:strCache>
                <c:ptCount val="1"/>
                <c:pt idx="0">
                  <c:v>鉄道</c:v>
                </c:pt>
              </c:strCache>
            </c:strRef>
          </c:tx>
          <c:spPr>
            <a:solidFill>
              <a:srgbClr val="0070C0"/>
            </a:solidFill>
            <a:ln>
              <a:noFill/>
            </a:ln>
          </c:spPr>
          <c:dLbls>
            <c:txPr>
              <a:bodyPr/>
              <a:lstStyle/>
              <a:p>
                <a:pPr>
                  <a:defRPr>
                    <a:solidFill>
                      <a:schemeClr val="bg1"/>
                    </a:solidFill>
                  </a:defRPr>
                </a:pPr>
                <a:endParaRPr lang="ja-JP"/>
              </a:p>
            </c:txPr>
            <c:showVal val="1"/>
          </c:dLbls>
          <c:cat>
            <c:strRef>
              <c:f>全目的概要!$B$16:$B$23</c:f>
              <c:strCache>
                <c:ptCount val="8"/>
                <c:pt idx="0">
                  <c:v>33100</c:v>
                </c:pt>
                <c:pt idx="1">
                  <c:v>33101</c:v>
                </c:pt>
                <c:pt idx="2">
                  <c:v>33102</c:v>
                </c:pt>
                <c:pt idx="3">
                  <c:v>33103</c:v>
                </c:pt>
                <c:pt idx="4">
                  <c:v>33104</c:v>
                </c:pt>
                <c:pt idx="5">
                  <c:v>33105</c:v>
                </c:pt>
                <c:pt idx="6">
                  <c:v>33106</c:v>
                </c:pt>
                <c:pt idx="7">
                  <c:v>3310合計</c:v>
                </c:pt>
              </c:strCache>
            </c:strRef>
          </c:cat>
          <c:val>
            <c:numRef>
              <c:f>全目的概要!$L$16:$L$23</c:f>
              <c:numCache>
                <c:formatCode>0.0%</c:formatCode>
                <c:ptCount val="8"/>
                <c:pt idx="0">
                  <c:v>0.17212387069820867</c:v>
                </c:pt>
                <c:pt idx="1">
                  <c:v>9.3118951459270044E-2</c:v>
                </c:pt>
                <c:pt idx="2">
                  <c:v>0.11135722915827605</c:v>
                </c:pt>
                <c:pt idx="3">
                  <c:v>0.23392317652136557</c:v>
                </c:pt>
                <c:pt idx="4">
                  <c:v>0.15304347826087072</c:v>
                </c:pt>
                <c:pt idx="5">
                  <c:v>0.15105496946141156</c:v>
                </c:pt>
                <c:pt idx="6">
                  <c:v>0.11032268964352086</c:v>
                </c:pt>
                <c:pt idx="7">
                  <c:v>0.14984860472448441</c:v>
                </c:pt>
              </c:numCache>
            </c:numRef>
          </c:val>
        </c:ser>
        <c:ser>
          <c:idx val="1"/>
          <c:order val="1"/>
          <c:tx>
            <c:strRef>
              <c:f>全目的概要!$M$15</c:f>
              <c:strCache>
                <c:ptCount val="1"/>
                <c:pt idx="0">
                  <c:v>路線バス</c:v>
                </c:pt>
              </c:strCache>
            </c:strRef>
          </c:tx>
          <c:spPr>
            <a:solidFill>
              <a:srgbClr val="FF0000"/>
            </a:solidFill>
            <a:ln>
              <a:noFill/>
            </a:ln>
          </c:spPr>
          <c:dLbls>
            <c:dLbl>
              <c:idx val="0"/>
              <c:layout>
                <c:manualLayout>
                  <c:x val="3.4583908100752861E-2"/>
                  <c:y val="0"/>
                </c:manualLayout>
              </c:layout>
              <c:showVal val="1"/>
            </c:dLbl>
            <c:dLbl>
              <c:idx val="1"/>
              <c:delete val="1"/>
            </c:dLbl>
            <c:dLbl>
              <c:idx val="2"/>
              <c:layout>
                <c:manualLayout>
                  <c:x val="3.0260842801816012E-2"/>
                  <c:y val="-7.0094179404045951E-5"/>
                </c:manualLayout>
              </c:layout>
              <c:showVal val="1"/>
            </c:dLbl>
            <c:dLbl>
              <c:idx val="3"/>
              <c:layout>
                <c:manualLayout>
                  <c:x val="3.0401737242128388E-2"/>
                  <c:y val="0"/>
                </c:manualLayout>
              </c:layout>
              <c:showVal val="1"/>
            </c:dLbl>
            <c:dLbl>
              <c:idx val="4"/>
              <c:delete val="1"/>
            </c:dLbl>
            <c:dLbl>
              <c:idx val="5"/>
              <c:layout>
                <c:manualLayout>
                  <c:x val="3.4744842562432182E-2"/>
                  <c:y val="0"/>
                </c:manualLayout>
              </c:layout>
              <c:showVal val="1"/>
            </c:dLbl>
            <c:dLbl>
              <c:idx val="6"/>
              <c:layout>
                <c:manualLayout>
                  <c:x val="8.6862106406080507E-3"/>
                  <c:y val="6.1756986259071905E-7"/>
                </c:manualLayout>
              </c:layout>
              <c:showVal val="1"/>
            </c:dLbl>
            <c:dLbl>
              <c:idx val="7"/>
              <c:layout>
                <c:manualLayout>
                  <c:x val="3.4744842562432182E-2"/>
                  <c:y val="0"/>
                </c:manualLayout>
              </c:layout>
              <c:showVal val="1"/>
            </c:dLbl>
            <c:showVal val="1"/>
          </c:dLbls>
          <c:cat>
            <c:strRef>
              <c:f>全目的概要!$B$16:$B$23</c:f>
              <c:strCache>
                <c:ptCount val="8"/>
                <c:pt idx="0">
                  <c:v>33100</c:v>
                </c:pt>
                <c:pt idx="1">
                  <c:v>33101</c:v>
                </c:pt>
                <c:pt idx="2">
                  <c:v>33102</c:v>
                </c:pt>
                <c:pt idx="3">
                  <c:v>33103</c:v>
                </c:pt>
                <c:pt idx="4">
                  <c:v>33104</c:v>
                </c:pt>
                <c:pt idx="5">
                  <c:v>33105</c:v>
                </c:pt>
                <c:pt idx="6">
                  <c:v>33106</c:v>
                </c:pt>
                <c:pt idx="7">
                  <c:v>3310合計</c:v>
                </c:pt>
              </c:strCache>
            </c:strRef>
          </c:cat>
          <c:val>
            <c:numRef>
              <c:f>全目的概要!$M$16:$M$23</c:f>
              <c:numCache>
                <c:formatCode>0.0%</c:formatCode>
                <c:ptCount val="8"/>
                <c:pt idx="0">
                  <c:v>2.1306595644681185E-2</c:v>
                </c:pt>
                <c:pt idx="1">
                  <c:v>0</c:v>
                </c:pt>
                <c:pt idx="2">
                  <c:v>3.8707656508703849E-3</c:v>
                </c:pt>
                <c:pt idx="3">
                  <c:v>1.79830240253201E-2</c:v>
                </c:pt>
                <c:pt idx="4">
                  <c:v>0</c:v>
                </c:pt>
                <c:pt idx="5">
                  <c:v>6.1632426429761534E-3</c:v>
                </c:pt>
                <c:pt idx="6">
                  <c:v>4.8150025342118624E-2</c:v>
                </c:pt>
                <c:pt idx="7">
                  <c:v>1.2278186587984736E-2</c:v>
                </c:pt>
              </c:numCache>
            </c:numRef>
          </c:val>
        </c:ser>
        <c:ser>
          <c:idx val="2"/>
          <c:order val="2"/>
          <c:tx>
            <c:strRef>
              <c:f>全目的概要!$N$15</c:f>
              <c:strCache>
                <c:ptCount val="1"/>
                <c:pt idx="0">
                  <c:v>自動車</c:v>
                </c:pt>
              </c:strCache>
            </c:strRef>
          </c:tx>
          <c:spPr>
            <a:solidFill>
              <a:srgbClr val="FFC000"/>
            </a:solidFill>
            <a:ln>
              <a:noFill/>
            </a:ln>
          </c:spPr>
          <c:dLbls>
            <c:showVal val="1"/>
          </c:dLbls>
          <c:cat>
            <c:strRef>
              <c:f>全目的概要!$B$16:$B$23</c:f>
              <c:strCache>
                <c:ptCount val="8"/>
                <c:pt idx="0">
                  <c:v>33100</c:v>
                </c:pt>
                <c:pt idx="1">
                  <c:v>33101</c:v>
                </c:pt>
                <c:pt idx="2">
                  <c:v>33102</c:v>
                </c:pt>
                <c:pt idx="3">
                  <c:v>33103</c:v>
                </c:pt>
                <c:pt idx="4">
                  <c:v>33104</c:v>
                </c:pt>
                <c:pt idx="5">
                  <c:v>33105</c:v>
                </c:pt>
                <c:pt idx="6">
                  <c:v>33106</c:v>
                </c:pt>
                <c:pt idx="7">
                  <c:v>3310合計</c:v>
                </c:pt>
              </c:strCache>
            </c:strRef>
          </c:cat>
          <c:val>
            <c:numRef>
              <c:f>全目的概要!$N$16:$N$23</c:f>
              <c:numCache>
                <c:formatCode>0.0%</c:formatCode>
                <c:ptCount val="8"/>
                <c:pt idx="0">
                  <c:v>0.51028774348529948</c:v>
                </c:pt>
                <c:pt idx="1">
                  <c:v>0.71073687419035281</c:v>
                </c:pt>
                <c:pt idx="2">
                  <c:v>0.59401709401709357</c:v>
                </c:pt>
                <c:pt idx="3">
                  <c:v>0.49115235217954495</c:v>
                </c:pt>
                <c:pt idx="4">
                  <c:v>0.75652173913043474</c:v>
                </c:pt>
                <c:pt idx="5">
                  <c:v>0.57795669072737366</c:v>
                </c:pt>
                <c:pt idx="6">
                  <c:v>0.67426930224700365</c:v>
                </c:pt>
                <c:pt idx="7">
                  <c:v>0.57008500740617996</c:v>
                </c:pt>
              </c:numCache>
            </c:numRef>
          </c:val>
        </c:ser>
        <c:ser>
          <c:idx val="3"/>
          <c:order val="3"/>
          <c:tx>
            <c:strRef>
              <c:f>全目的概要!$O$15</c:f>
              <c:strCache>
                <c:ptCount val="1"/>
                <c:pt idx="0">
                  <c:v>２輪車</c:v>
                </c:pt>
              </c:strCache>
            </c:strRef>
          </c:tx>
          <c:spPr>
            <a:solidFill>
              <a:srgbClr val="FF99FF"/>
            </a:solidFill>
            <a:ln>
              <a:noFill/>
            </a:ln>
          </c:spPr>
          <c:dLbls>
            <c:dLbl>
              <c:idx val="0"/>
              <c:layout>
                <c:manualLayout>
                  <c:x val="-2.3887079261672096E-2"/>
                  <c:y val="0"/>
                </c:manualLayout>
              </c:layout>
              <c:showVal val="1"/>
            </c:dLbl>
            <c:dLbl>
              <c:idx val="1"/>
              <c:layout>
                <c:manualLayout>
                  <c:x val="-3.4744842562432182E-2"/>
                  <c:y val="-3.9215686274509812E-3"/>
                </c:manualLayout>
              </c:layout>
              <c:showVal val="1"/>
            </c:dLbl>
            <c:dLbl>
              <c:idx val="2"/>
              <c:layout>
                <c:manualLayout>
                  <c:x val="-1.5200868621064258E-2"/>
                  <c:y val="0"/>
                </c:manualLayout>
              </c:layout>
              <c:showVal val="1"/>
            </c:dLbl>
            <c:dLbl>
              <c:idx val="3"/>
              <c:layout>
                <c:manualLayout>
                  <c:x val="-3.2573289902280207E-2"/>
                  <c:y val="0"/>
                </c:manualLayout>
              </c:layout>
              <c:showVal val="1"/>
            </c:dLbl>
            <c:dLbl>
              <c:idx val="4"/>
              <c:delete val="1"/>
            </c:dLbl>
            <c:dLbl>
              <c:idx val="5"/>
              <c:layout>
                <c:manualLayout>
                  <c:x val="-3.0401737242128388E-2"/>
                  <c:y val="0"/>
                </c:manualLayout>
              </c:layout>
              <c:showVal val="1"/>
            </c:dLbl>
            <c:dLbl>
              <c:idx val="6"/>
              <c:layout>
                <c:manualLayout>
                  <c:x val="-3.2573289902280152E-2"/>
                  <c:y val="0"/>
                </c:manualLayout>
              </c:layout>
              <c:showVal val="1"/>
            </c:dLbl>
            <c:dLbl>
              <c:idx val="7"/>
              <c:layout>
                <c:manualLayout>
                  <c:x val="-2.6058631921824206E-2"/>
                  <c:y val="0"/>
                </c:manualLayout>
              </c:layout>
              <c:showVal val="1"/>
            </c:dLbl>
            <c:showVal val="1"/>
          </c:dLbls>
          <c:cat>
            <c:strRef>
              <c:f>全目的概要!$B$16:$B$23</c:f>
              <c:strCache>
                <c:ptCount val="8"/>
                <c:pt idx="0">
                  <c:v>33100</c:v>
                </c:pt>
                <c:pt idx="1">
                  <c:v>33101</c:v>
                </c:pt>
                <c:pt idx="2">
                  <c:v>33102</c:v>
                </c:pt>
                <c:pt idx="3">
                  <c:v>33103</c:v>
                </c:pt>
                <c:pt idx="4">
                  <c:v>33104</c:v>
                </c:pt>
                <c:pt idx="5">
                  <c:v>33105</c:v>
                </c:pt>
                <c:pt idx="6">
                  <c:v>33106</c:v>
                </c:pt>
                <c:pt idx="7">
                  <c:v>3310合計</c:v>
                </c:pt>
              </c:strCache>
            </c:strRef>
          </c:cat>
          <c:val>
            <c:numRef>
              <c:f>全目的概要!$O$16:$O$23</c:f>
              <c:numCache>
                <c:formatCode>0.0%</c:formatCode>
                <c:ptCount val="8"/>
                <c:pt idx="0">
                  <c:v>1.1201629327902408E-2</c:v>
                </c:pt>
                <c:pt idx="1">
                  <c:v>1.5392821763316484E-2</c:v>
                </c:pt>
                <c:pt idx="2">
                  <c:v>1.3715487537477101E-2</c:v>
                </c:pt>
                <c:pt idx="3">
                  <c:v>1.5537332757876558E-2</c:v>
                </c:pt>
                <c:pt idx="4">
                  <c:v>0</c:v>
                </c:pt>
                <c:pt idx="5">
                  <c:v>1.8212104386451971E-2</c:v>
                </c:pt>
                <c:pt idx="6">
                  <c:v>7.2647406656529924E-3</c:v>
                </c:pt>
                <c:pt idx="7">
                  <c:v>1.4389987091247626E-2</c:v>
                </c:pt>
              </c:numCache>
            </c:numRef>
          </c:val>
        </c:ser>
        <c:ser>
          <c:idx val="4"/>
          <c:order val="4"/>
          <c:tx>
            <c:strRef>
              <c:f>全目的概要!$P$15</c:f>
              <c:strCache>
                <c:ptCount val="1"/>
                <c:pt idx="0">
                  <c:v>自転車</c:v>
                </c:pt>
              </c:strCache>
            </c:strRef>
          </c:tx>
          <c:spPr>
            <a:solidFill>
              <a:srgbClr val="92D050"/>
            </a:solidFill>
            <a:ln>
              <a:noFill/>
            </a:ln>
          </c:spPr>
          <c:dLbls>
            <c:dLbl>
              <c:idx val="4"/>
              <c:layout>
                <c:manualLayout>
                  <c:x val="-4.3431053203040184E-3"/>
                  <c:y val="6.1756986259071905E-7"/>
                </c:manualLayout>
              </c:layout>
              <c:showVal val="1"/>
            </c:dLbl>
            <c:showVal val="1"/>
          </c:dLbls>
          <c:cat>
            <c:strRef>
              <c:f>全目的概要!$B$16:$B$23</c:f>
              <c:strCache>
                <c:ptCount val="8"/>
                <c:pt idx="0">
                  <c:v>33100</c:v>
                </c:pt>
                <c:pt idx="1">
                  <c:v>33101</c:v>
                </c:pt>
                <c:pt idx="2">
                  <c:v>33102</c:v>
                </c:pt>
                <c:pt idx="3">
                  <c:v>33103</c:v>
                </c:pt>
                <c:pt idx="4">
                  <c:v>33104</c:v>
                </c:pt>
                <c:pt idx="5">
                  <c:v>33105</c:v>
                </c:pt>
                <c:pt idx="6">
                  <c:v>33106</c:v>
                </c:pt>
                <c:pt idx="7">
                  <c:v>3310合計</c:v>
                </c:pt>
              </c:strCache>
            </c:strRef>
          </c:cat>
          <c:val>
            <c:numRef>
              <c:f>全目的概要!$P$16:$P$23</c:f>
              <c:numCache>
                <c:formatCode>0.0%</c:formatCode>
                <c:ptCount val="8"/>
                <c:pt idx="0">
                  <c:v>7.7784740717530984E-2</c:v>
                </c:pt>
                <c:pt idx="1">
                  <c:v>4.9912367598872333E-2</c:v>
                </c:pt>
                <c:pt idx="2">
                  <c:v>9.4106591488790525E-2</c:v>
                </c:pt>
                <c:pt idx="3">
                  <c:v>4.2248117776818667E-2</c:v>
                </c:pt>
                <c:pt idx="4">
                  <c:v>5.2753623188406484E-2</c:v>
                </c:pt>
                <c:pt idx="5">
                  <c:v>4.8667406996113514E-2</c:v>
                </c:pt>
                <c:pt idx="6">
                  <c:v>6.1496874472039192E-2</c:v>
                </c:pt>
                <c:pt idx="7">
                  <c:v>6.9528800794750795E-2</c:v>
                </c:pt>
              </c:numCache>
            </c:numRef>
          </c:val>
        </c:ser>
        <c:ser>
          <c:idx val="5"/>
          <c:order val="5"/>
          <c:tx>
            <c:strRef>
              <c:f>全目的概要!$Q$15</c:f>
              <c:strCache>
                <c:ptCount val="1"/>
                <c:pt idx="0">
                  <c:v>徒歩</c:v>
                </c:pt>
              </c:strCache>
            </c:strRef>
          </c:tx>
          <c:spPr>
            <a:solidFill>
              <a:schemeClr val="tx2">
                <a:lumMod val="40000"/>
                <a:lumOff val="60000"/>
              </a:schemeClr>
            </a:solidFill>
            <a:ln>
              <a:noFill/>
            </a:ln>
          </c:spPr>
          <c:dLbls>
            <c:dLbl>
              <c:idx val="4"/>
              <c:delete val="1"/>
            </c:dLbl>
            <c:showVal val="1"/>
          </c:dLbls>
          <c:cat>
            <c:strRef>
              <c:f>全目的概要!$B$16:$B$23</c:f>
              <c:strCache>
                <c:ptCount val="8"/>
                <c:pt idx="0">
                  <c:v>33100</c:v>
                </c:pt>
                <c:pt idx="1">
                  <c:v>33101</c:v>
                </c:pt>
                <c:pt idx="2">
                  <c:v>33102</c:v>
                </c:pt>
                <c:pt idx="3">
                  <c:v>33103</c:v>
                </c:pt>
                <c:pt idx="4">
                  <c:v>33104</c:v>
                </c:pt>
                <c:pt idx="5">
                  <c:v>33105</c:v>
                </c:pt>
                <c:pt idx="6">
                  <c:v>33106</c:v>
                </c:pt>
                <c:pt idx="7">
                  <c:v>3310合計</c:v>
                </c:pt>
              </c:strCache>
            </c:strRef>
          </c:cat>
          <c:val>
            <c:numRef>
              <c:f>全目的概要!$Q$16:$Q$23</c:f>
              <c:numCache>
                <c:formatCode>0.0%</c:formatCode>
                <c:ptCount val="8"/>
                <c:pt idx="0">
                  <c:v>0.20358765470781764</c:v>
                </c:pt>
                <c:pt idx="1">
                  <c:v>0.13083898498818869</c:v>
                </c:pt>
                <c:pt idx="2">
                  <c:v>0.17575066004385367</c:v>
                </c:pt>
                <c:pt idx="3">
                  <c:v>0.17244521172013799</c:v>
                </c:pt>
                <c:pt idx="4">
                  <c:v>0</c:v>
                </c:pt>
                <c:pt idx="5">
                  <c:v>0.17515269294836203</c:v>
                </c:pt>
                <c:pt idx="6">
                  <c:v>8.7683730359858089E-2</c:v>
                </c:pt>
                <c:pt idx="7">
                  <c:v>0.17148414959875791</c:v>
                </c:pt>
              </c:numCache>
            </c:numRef>
          </c:val>
        </c:ser>
        <c:ser>
          <c:idx val="6"/>
          <c:order val="6"/>
          <c:tx>
            <c:strRef>
              <c:f>全目的概要!$R$15</c:f>
              <c:strCache>
                <c:ptCount val="1"/>
                <c:pt idx="0">
                  <c:v>その他</c:v>
                </c:pt>
              </c:strCache>
            </c:strRef>
          </c:tx>
          <c:spPr>
            <a:solidFill>
              <a:schemeClr val="tx1"/>
            </a:solidFill>
          </c:spPr>
          <c:cat>
            <c:strRef>
              <c:f>全目的概要!$B$16:$B$23</c:f>
              <c:strCache>
                <c:ptCount val="8"/>
                <c:pt idx="0">
                  <c:v>33100</c:v>
                </c:pt>
                <c:pt idx="1">
                  <c:v>33101</c:v>
                </c:pt>
                <c:pt idx="2">
                  <c:v>33102</c:v>
                </c:pt>
                <c:pt idx="3">
                  <c:v>33103</c:v>
                </c:pt>
                <c:pt idx="4">
                  <c:v>33104</c:v>
                </c:pt>
                <c:pt idx="5">
                  <c:v>33105</c:v>
                </c:pt>
                <c:pt idx="6">
                  <c:v>33106</c:v>
                </c:pt>
                <c:pt idx="7">
                  <c:v>3310合計</c:v>
                </c:pt>
              </c:strCache>
            </c:strRef>
          </c:cat>
          <c:val>
            <c:numRef>
              <c:f>全目的概要!$R$16:$R$23</c:f>
              <c:numCache>
                <c:formatCode>0.0%</c:formatCode>
                <c:ptCount val="8"/>
                <c:pt idx="0">
                  <c:v>1.6188834926105801E-3</c:v>
                </c:pt>
                <c:pt idx="1">
                  <c:v>0</c:v>
                </c:pt>
                <c:pt idx="2">
                  <c:v>0</c:v>
                </c:pt>
                <c:pt idx="3">
                  <c:v>0</c:v>
                </c:pt>
                <c:pt idx="4">
                  <c:v>0</c:v>
                </c:pt>
                <c:pt idx="5">
                  <c:v>0</c:v>
                </c:pt>
                <c:pt idx="6">
                  <c:v>0</c:v>
                </c:pt>
                <c:pt idx="7">
                  <c:v>3.6882149634450697E-4</c:v>
                </c:pt>
              </c:numCache>
            </c:numRef>
          </c:val>
        </c:ser>
        <c:ser>
          <c:idx val="7"/>
          <c:order val="7"/>
          <c:tx>
            <c:strRef>
              <c:f>全目的概要!$S$15</c:f>
              <c:strCache>
                <c:ptCount val="1"/>
                <c:pt idx="0">
                  <c:v>不明</c:v>
                </c:pt>
              </c:strCache>
            </c:strRef>
          </c:tx>
          <c:spPr>
            <a:solidFill>
              <a:prstClr val="black"/>
            </a:solidFill>
          </c:spPr>
          <c:cat>
            <c:strRef>
              <c:f>全目的概要!$B$16:$B$23</c:f>
              <c:strCache>
                <c:ptCount val="8"/>
                <c:pt idx="0">
                  <c:v>33100</c:v>
                </c:pt>
                <c:pt idx="1">
                  <c:v>33101</c:v>
                </c:pt>
                <c:pt idx="2">
                  <c:v>33102</c:v>
                </c:pt>
                <c:pt idx="3">
                  <c:v>33103</c:v>
                </c:pt>
                <c:pt idx="4">
                  <c:v>33104</c:v>
                </c:pt>
                <c:pt idx="5">
                  <c:v>33105</c:v>
                </c:pt>
                <c:pt idx="6">
                  <c:v>33106</c:v>
                </c:pt>
                <c:pt idx="7">
                  <c:v>3310合計</c:v>
                </c:pt>
              </c:strCache>
            </c:strRef>
          </c:cat>
          <c:val>
            <c:numRef>
              <c:f>全目的概要!$S$16:$S$23</c:f>
              <c:numCache>
                <c:formatCode>0.0%</c:formatCode>
                <c:ptCount val="8"/>
                <c:pt idx="0">
                  <c:v>2.0888819259491402E-3</c:v>
                </c:pt>
                <c:pt idx="1">
                  <c:v>0</c:v>
                </c:pt>
                <c:pt idx="2">
                  <c:v>7.1821721036381195E-3</c:v>
                </c:pt>
                <c:pt idx="3">
                  <c:v>2.6710785018942119E-2</c:v>
                </c:pt>
                <c:pt idx="4">
                  <c:v>3.7681159420290246E-2</c:v>
                </c:pt>
                <c:pt idx="5">
                  <c:v>2.2792892837312603E-2</c:v>
                </c:pt>
                <c:pt idx="6">
                  <c:v>1.08126372698091E-2</c:v>
                </c:pt>
                <c:pt idx="7">
                  <c:v>1.2016442300256376E-2</c:v>
                </c:pt>
              </c:numCache>
            </c:numRef>
          </c:val>
        </c:ser>
        <c:gapWidth val="20"/>
        <c:overlap val="100"/>
        <c:axId val="88322816"/>
        <c:axId val="88324352"/>
      </c:barChart>
      <c:catAx>
        <c:axId val="88322816"/>
        <c:scaling>
          <c:orientation val="maxMin"/>
        </c:scaling>
        <c:axPos val="l"/>
        <c:tickLblPos val="nextTo"/>
        <c:crossAx val="88324352"/>
        <c:crosses val="autoZero"/>
        <c:auto val="1"/>
        <c:lblAlgn val="ctr"/>
        <c:lblOffset val="100"/>
      </c:catAx>
      <c:valAx>
        <c:axId val="88324352"/>
        <c:scaling>
          <c:orientation val="minMax"/>
        </c:scaling>
        <c:axPos val="t"/>
        <c:majorGridlines/>
        <c:numFmt formatCode="0%" sourceLinked="1"/>
        <c:tickLblPos val="nextTo"/>
        <c:crossAx val="88322816"/>
        <c:crosses val="autoZero"/>
        <c:crossBetween val="between"/>
      </c:valAx>
    </c:plotArea>
    <c:legend>
      <c:legendPos val="r"/>
      <c:layout>
        <c:manualLayout>
          <c:xMode val="edge"/>
          <c:yMode val="edge"/>
          <c:x val="0.10275131233595801"/>
          <c:y val="0.11412227883279299"/>
          <c:w val="0.8194709098862567"/>
          <c:h val="0.12126509186351823"/>
        </c:manualLayout>
      </c:layout>
      <c:txPr>
        <a:bodyPr/>
        <a:lstStyle/>
        <a:p>
          <a:pPr>
            <a:defRPr sz="900"/>
          </a:pPr>
          <a:endParaRPr lang="ja-JP"/>
        </a:p>
      </c:txPr>
    </c:legend>
    <c:plotVisOnly val="1"/>
  </c:chart>
  <c:spPr>
    <a:ln>
      <a:noFill/>
    </a:ln>
  </c:sp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13513165372974617"/>
          <c:y val="0.15776386296363334"/>
          <c:w val="0.81124081364830236"/>
          <c:h val="0.5848267576027778"/>
        </c:manualLayout>
      </c:layout>
      <c:barChart>
        <c:barDir val="bar"/>
        <c:grouping val="stacked"/>
        <c:ser>
          <c:idx val="0"/>
          <c:order val="0"/>
          <c:tx>
            <c:strRef>
              <c:f>駅端末構成比!$R$19</c:f>
              <c:strCache>
                <c:ptCount val="1"/>
                <c:pt idx="0">
                  <c:v>路線バス</c:v>
                </c:pt>
              </c:strCache>
            </c:strRef>
          </c:tx>
          <c:spPr>
            <a:solidFill>
              <a:srgbClr val="FF0000"/>
            </a:solidFill>
          </c:spPr>
          <c:dLbls>
            <c:dLbl>
              <c:idx val="0"/>
              <c:layout>
                <c:manualLayout>
                  <c:x val="3.333333333333334E-2"/>
                  <c:y val="9.7264437689969604E-2"/>
                </c:manualLayout>
              </c:layout>
              <c:showVal val="1"/>
            </c:dLbl>
            <c:dLbl>
              <c:idx val="2"/>
              <c:layout>
                <c:manualLayout>
                  <c:x val="8.3333333333333367E-3"/>
                  <c:y val="7.7001013171225943E-2"/>
                </c:manualLayout>
              </c:layout>
              <c:showVal val="1"/>
            </c:dLbl>
            <c:showVal val="1"/>
          </c:dLbls>
          <c:cat>
            <c:strRef>
              <c:f>駅端末構成比!$C$20:$C$22</c:f>
              <c:strCache>
                <c:ptCount val="3"/>
                <c:pt idx="0">
                  <c:v>東飯能</c:v>
                </c:pt>
                <c:pt idx="1">
                  <c:v>飯能</c:v>
                </c:pt>
                <c:pt idx="2">
                  <c:v>元加治</c:v>
                </c:pt>
              </c:strCache>
            </c:strRef>
          </c:cat>
          <c:val>
            <c:numRef>
              <c:f>駅端末構成比!$R$20:$R$22</c:f>
              <c:numCache>
                <c:formatCode>0.0%</c:formatCode>
                <c:ptCount val="3"/>
                <c:pt idx="0">
                  <c:v>1.1000000000000084E-2</c:v>
                </c:pt>
                <c:pt idx="1">
                  <c:v>0.21100000000000024</c:v>
                </c:pt>
                <c:pt idx="2">
                  <c:v>2.8971028971028982E-2</c:v>
                </c:pt>
              </c:numCache>
            </c:numRef>
          </c:val>
        </c:ser>
        <c:ser>
          <c:idx val="1"/>
          <c:order val="1"/>
          <c:tx>
            <c:strRef>
              <c:f>駅端末構成比!$S$19</c:f>
              <c:strCache>
                <c:ptCount val="1"/>
                <c:pt idx="0">
                  <c:v>乗用車</c:v>
                </c:pt>
              </c:strCache>
            </c:strRef>
          </c:tx>
          <c:spPr>
            <a:solidFill>
              <a:srgbClr val="FFC000"/>
            </a:solidFill>
          </c:spPr>
          <c:dLbls>
            <c:showVal val="1"/>
          </c:dLbls>
          <c:cat>
            <c:strRef>
              <c:f>駅端末構成比!$C$20:$C$22</c:f>
              <c:strCache>
                <c:ptCount val="3"/>
                <c:pt idx="0">
                  <c:v>東飯能</c:v>
                </c:pt>
                <c:pt idx="1">
                  <c:v>飯能</c:v>
                </c:pt>
                <c:pt idx="2">
                  <c:v>元加治</c:v>
                </c:pt>
              </c:strCache>
            </c:strRef>
          </c:cat>
          <c:val>
            <c:numRef>
              <c:f>駅端末構成比!$S$20:$S$22</c:f>
              <c:numCache>
                <c:formatCode>0.0%</c:formatCode>
                <c:ptCount val="3"/>
                <c:pt idx="0">
                  <c:v>8.0000000000000043E-2</c:v>
                </c:pt>
                <c:pt idx="1">
                  <c:v>0.13100000000000001</c:v>
                </c:pt>
                <c:pt idx="2">
                  <c:v>8.9910089910090248E-3</c:v>
                </c:pt>
              </c:numCache>
            </c:numRef>
          </c:val>
        </c:ser>
        <c:ser>
          <c:idx val="2"/>
          <c:order val="2"/>
          <c:tx>
            <c:strRef>
              <c:f>駅端末構成比!$T$19</c:f>
              <c:strCache>
                <c:ptCount val="1"/>
                <c:pt idx="0">
                  <c:v>自家用バス・貸切りバス</c:v>
                </c:pt>
              </c:strCache>
            </c:strRef>
          </c:tx>
          <c:spPr>
            <a:solidFill>
              <a:schemeClr val="accent3">
                <a:lumMod val="60000"/>
                <a:lumOff val="40000"/>
              </a:schemeClr>
            </a:solidFill>
            <a:ln>
              <a:noFill/>
            </a:ln>
          </c:spPr>
          <c:dLbls>
            <c:showVal val="1"/>
          </c:dLbls>
          <c:cat>
            <c:strRef>
              <c:f>駅端末構成比!$C$20:$C$22</c:f>
              <c:strCache>
                <c:ptCount val="3"/>
                <c:pt idx="0">
                  <c:v>東飯能</c:v>
                </c:pt>
                <c:pt idx="1">
                  <c:v>飯能</c:v>
                </c:pt>
                <c:pt idx="2">
                  <c:v>元加治</c:v>
                </c:pt>
              </c:strCache>
            </c:strRef>
          </c:cat>
          <c:val>
            <c:numRef>
              <c:f>駅端末構成比!$T$20:$T$22</c:f>
              <c:numCache>
                <c:formatCode>0.0%</c:formatCode>
                <c:ptCount val="3"/>
                <c:pt idx="0">
                  <c:v>7.9000000000000445E-2</c:v>
                </c:pt>
                <c:pt idx="1">
                  <c:v>5.8000000000000003E-2</c:v>
                </c:pt>
                <c:pt idx="2">
                  <c:v>0.21178821178821194</c:v>
                </c:pt>
              </c:numCache>
            </c:numRef>
          </c:val>
        </c:ser>
        <c:ser>
          <c:idx val="3"/>
          <c:order val="3"/>
          <c:tx>
            <c:strRef>
              <c:f>駅端末構成比!$U$19</c:f>
              <c:strCache>
                <c:ptCount val="1"/>
                <c:pt idx="0">
                  <c:v>タクシー</c:v>
                </c:pt>
              </c:strCache>
            </c:strRef>
          </c:tx>
          <c:spPr>
            <a:solidFill>
              <a:schemeClr val="accent2">
                <a:lumMod val="40000"/>
                <a:lumOff val="60000"/>
              </a:schemeClr>
            </a:solidFill>
          </c:spPr>
          <c:cat>
            <c:strRef>
              <c:f>駅端末構成比!$C$20:$C$22</c:f>
              <c:strCache>
                <c:ptCount val="3"/>
                <c:pt idx="0">
                  <c:v>東飯能</c:v>
                </c:pt>
                <c:pt idx="1">
                  <c:v>飯能</c:v>
                </c:pt>
                <c:pt idx="2">
                  <c:v>元加治</c:v>
                </c:pt>
              </c:strCache>
            </c:strRef>
          </c:cat>
          <c:val>
            <c:numRef>
              <c:f>駅端末構成比!$U$20:$U$22</c:f>
              <c:numCache>
                <c:formatCode>0.0%</c:formatCode>
                <c:ptCount val="3"/>
                <c:pt idx="0">
                  <c:v>1.8000000000000023E-2</c:v>
                </c:pt>
                <c:pt idx="1">
                  <c:v>2.3E-2</c:v>
                </c:pt>
                <c:pt idx="2">
                  <c:v>0</c:v>
                </c:pt>
              </c:numCache>
            </c:numRef>
          </c:val>
        </c:ser>
        <c:ser>
          <c:idx val="4"/>
          <c:order val="4"/>
          <c:tx>
            <c:strRef>
              <c:f>駅端末構成比!$V$19</c:f>
              <c:strCache>
                <c:ptCount val="1"/>
                <c:pt idx="0">
                  <c:v>自動二輪車</c:v>
                </c:pt>
              </c:strCache>
            </c:strRef>
          </c:tx>
          <c:spPr>
            <a:solidFill>
              <a:srgbClr val="00B0F0"/>
            </a:solidFill>
          </c:spPr>
          <c:cat>
            <c:strRef>
              <c:f>駅端末構成比!$C$20:$C$22</c:f>
              <c:strCache>
                <c:ptCount val="3"/>
                <c:pt idx="0">
                  <c:v>東飯能</c:v>
                </c:pt>
                <c:pt idx="1">
                  <c:v>飯能</c:v>
                </c:pt>
                <c:pt idx="2">
                  <c:v>元加治</c:v>
                </c:pt>
              </c:strCache>
            </c:strRef>
          </c:cat>
          <c:val>
            <c:numRef>
              <c:f>駅端末構成比!$V$20:$V$22</c:f>
              <c:numCache>
                <c:formatCode>0.0%</c:formatCode>
                <c:ptCount val="3"/>
                <c:pt idx="0">
                  <c:v>6.0000000000000032E-2</c:v>
                </c:pt>
                <c:pt idx="1">
                  <c:v>2.5999999999999999E-2</c:v>
                </c:pt>
                <c:pt idx="2">
                  <c:v>0</c:v>
                </c:pt>
              </c:numCache>
            </c:numRef>
          </c:val>
        </c:ser>
        <c:ser>
          <c:idx val="5"/>
          <c:order val="5"/>
          <c:tx>
            <c:strRef>
              <c:f>駅端末構成比!$W$19</c:f>
              <c:strCache>
                <c:ptCount val="1"/>
                <c:pt idx="0">
                  <c:v>自転車</c:v>
                </c:pt>
              </c:strCache>
            </c:strRef>
          </c:tx>
          <c:spPr>
            <a:solidFill>
              <a:srgbClr val="FFFF00"/>
            </a:solidFill>
          </c:spPr>
          <c:dLbls>
            <c:showVal val="1"/>
          </c:dLbls>
          <c:cat>
            <c:strRef>
              <c:f>駅端末構成比!$C$20:$C$22</c:f>
              <c:strCache>
                <c:ptCount val="3"/>
                <c:pt idx="0">
                  <c:v>東飯能</c:v>
                </c:pt>
                <c:pt idx="1">
                  <c:v>飯能</c:v>
                </c:pt>
                <c:pt idx="2">
                  <c:v>元加治</c:v>
                </c:pt>
              </c:strCache>
            </c:strRef>
          </c:cat>
          <c:val>
            <c:numRef>
              <c:f>駅端末構成比!$W$20:$W$22</c:f>
              <c:numCache>
                <c:formatCode>0.0%</c:formatCode>
                <c:ptCount val="3"/>
                <c:pt idx="0">
                  <c:v>0.23200000000000001</c:v>
                </c:pt>
                <c:pt idx="1">
                  <c:v>0.10800000000000012</c:v>
                </c:pt>
                <c:pt idx="2">
                  <c:v>0.11588411588411589</c:v>
                </c:pt>
              </c:numCache>
            </c:numRef>
          </c:val>
        </c:ser>
        <c:ser>
          <c:idx val="6"/>
          <c:order val="6"/>
          <c:tx>
            <c:strRef>
              <c:f>駅端末構成比!$X$19</c:f>
              <c:strCache>
                <c:ptCount val="1"/>
                <c:pt idx="0">
                  <c:v>徒歩</c:v>
                </c:pt>
              </c:strCache>
            </c:strRef>
          </c:tx>
          <c:spPr>
            <a:solidFill>
              <a:srgbClr val="92D050"/>
            </a:solidFill>
          </c:spPr>
          <c:dLbls>
            <c:showVal val="1"/>
          </c:dLbls>
          <c:cat>
            <c:strRef>
              <c:f>駅端末構成比!$C$20:$C$22</c:f>
              <c:strCache>
                <c:ptCount val="3"/>
                <c:pt idx="0">
                  <c:v>東飯能</c:v>
                </c:pt>
                <c:pt idx="1">
                  <c:v>飯能</c:v>
                </c:pt>
                <c:pt idx="2">
                  <c:v>元加治</c:v>
                </c:pt>
              </c:strCache>
            </c:strRef>
          </c:cat>
          <c:val>
            <c:numRef>
              <c:f>駅端末構成比!$X$20:$X$22</c:f>
              <c:numCache>
                <c:formatCode>0.0%</c:formatCode>
                <c:ptCount val="3"/>
                <c:pt idx="0">
                  <c:v>0.52</c:v>
                </c:pt>
                <c:pt idx="1">
                  <c:v>0.441</c:v>
                </c:pt>
                <c:pt idx="2">
                  <c:v>0.63436563436563465</c:v>
                </c:pt>
              </c:numCache>
            </c:numRef>
          </c:val>
        </c:ser>
        <c:ser>
          <c:idx val="7"/>
          <c:order val="7"/>
          <c:tx>
            <c:strRef>
              <c:f>駅端末構成比!$Y$19</c:f>
              <c:strCache>
                <c:ptCount val="1"/>
                <c:pt idx="0">
                  <c:v>その他・不明</c:v>
                </c:pt>
              </c:strCache>
            </c:strRef>
          </c:tx>
          <c:cat>
            <c:strRef>
              <c:f>駅端末構成比!$C$20:$C$22</c:f>
              <c:strCache>
                <c:ptCount val="3"/>
                <c:pt idx="0">
                  <c:v>東飯能</c:v>
                </c:pt>
                <c:pt idx="1">
                  <c:v>飯能</c:v>
                </c:pt>
                <c:pt idx="2">
                  <c:v>元加治</c:v>
                </c:pt>
              </c:strCache>
            </c:strRef>
          </c:cat>
          <c:val>
            <c:numRef>
              <c:f>駅端末構成比!$Y$20:$Y$22</c:f>
              <c:numCache>
                <c:formatCode>0.0%</c:formatCode>
                <c:ptCount val="3"/>
                <c:pt idx="0">
                  <c:v>0</c:v>
                </c:pt>
                <c:pt idx="1">
                  <c:v>2.0000000000000052E-3</c:v>
                </c:pt>
                <c:pt idx="2">
                  <c:v>0</c:v>
                </c:pt>
              </c:numCache>
            </c:numRef>
          </c:val>
        </c:ser>
        <c:gapWidth val="55"/>
        <c:overlap val="100"/>
        <c:axId val="86165376"/>
        <c:axId val="86166912"/>
      </c:barChart>
      <c:catAx>
        <c:axId val="86165376"/>
        <c:scaling>
          <c:orientation val="maxMin"/>
        </c:scaling>
        <c:axPos val="l"/>
        <c:majorTickMark val="none"/>
        <c:tickLblPos val="nextTo"/>
        <c:crossAx val="86166912"/>
        <c:crosses val="autoZero"/>
        <c:auto val="1"/>
        <c:lblAlgn val="ctr"/>
        <c:lblOffset val="100"/>
      </c:catAx>
      <c:valAx>
        <c:axId val="86166912"/>
        <c:scaling>
          <c:orientation val="minMax"/>
          <c:max val="1"/>
        </c:scaling>
        <c:axPos val="t"/>
        <c:majorGridlines/>
        <c:numFmt formatCode="0%" sourceLinked="0"/>
        <c:majorTickMark val="none"/>
        <c:tickLblPos val="nextTo"/>
        <c:spPr>
          <a:ln w="9525">
            <a:noFill/>
          </a:ln>
        </c:spPr>
        <c:crossAx val="86165376"/>
        <c:crosses val="autoZero"/>
        <c:crossBetween val="between"/>
      </c:valAx>
    </c:plotArea>
    <c:legend>
      <c:legendPos val="b"/>
      <c:layout>
        <c:manualLayout>
          <c:xMode val="edge"/>
          <c:yMode val="edge"/>
          <c:x val="0.11529308836395519"/>
          <c:y val="0.76157384582246357"/>
          <c:w val="0.78608048993875757"/>
          <c:h val="0.18574125042880432"/>
        </c:manualLayout>
      </c:layout>
    </c:legend>
    <c:plotVisOnly val="1"/>
  </c:chart>
  <c:spPr>
    <a:ln>
      <a:noFill/>
    </a:ln>
  </c:spPr>
  <c:externalData r:id="rId1"/>
</c:chartSpace>
</file>

<file path=ppt/drawings/drawing1.xml><?xml version="1.0" encoding="utf-8"?>
<c:userShapes xmlns:c="http://schemas.openxmlformats.org/drawingml/2006/chart">
  <cdr:relSizeAnchor xmlns:cdr="http://schemas.openxmlformats.org/drawingml/2006/chartDrawing">
    <cdr:from>
      <cdr:x>0.07818</cdr:x>
      <cdr:y>0.02941</cdr:y>
    </cdr:from>
    <cdr:to>
      <cdr:x>0.97394</cdr:x>
      <cdr:y>0.11471</cdr:y>
    </cdr:to>
    <cdr:sp macro="" textlink="">
      <cdr:nvSpPr>
        <cdr:cNvPr id="2" name="テキスト ボックス 1"/>
        <cdr:cNvSpPr txBox="1"/>
      </cdr:nvSpPr>
      <cdr:spPr>
        <a:xfrm xmlns:a="http://schemas.openxmlformats.org/drawingml/2006/main">
          <a:off x="457200" y="95250"/>
          <a:ext cx="5238750"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ja-JP" altLang="ja-JP" sz="1100">
              <a:latin typeface="+mn-lt"/>
              <a:ea typeface="+mn-ea"/>
              <a:cs typeface="+mn-cs"/>
            </a:rPr>
            <a:t>飯能市域ＰＴ小ゾーン</a:t>
          </a:r>
          <a:r>
            <a:rPr lang="ja-JP" altLang="en-US" sz="1100">
              <a:latin typeface="+mn-lt"/>
              <a:ea typeface="+mn-ea"/>
              <a:cs typeface="+mn-cs"/>
            </a:rPr>
            <a:t>発生</a:t>
          </a:r>
          <a:r>
            <a:rPr lang="ja-JP" altLang="ja-JP" sz="1100">
              <a:latin typeface="+mn-lt"/>
              <a:ea typeface="+mn-ea"/>
              <a:cs typeface="+mn-cs"/>
            </a:rPr>
            <a:t>交通量代表交通手段構成</a:t>
          </a:r>
          <a:endParaRPr lang="ja-JP" altLang="ja-JP"/>
        </a:p>
        <a:p xmlns:a="http://schemas.openxmlformats.org/drawingml/2006/main">
          <a:pPr algn="ctr"/>
          <a:endParaRPr lang="ja-JP" alt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0.06026</cdr:x>
      <cdr:y>0.03824</cdr:y>
    </cdr:from>
    <cdr:to>
      <cdr:x>0.98697</cdr:x>
      <cdr:y>0.12059</cdr:y>
    </cdr:to>
    <cdr:sp macro="" textlink="">
      <cdr:nvSpPr>
        <cdr:cNvPr id="2" name="テキスト ボックス 1"/>
        <cdr:cNvSpPr txBox="1"/>
      </cdr:nvSpPr>
      <cdr:spPr>
        <a:xfrm xmlns:a="http://schemas.openxmlformats.org/drawingml/2006/main">
          <a:off x="352424" y="123826"/>
          <a:ext cx="541972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000"/>
            <a:t>飯能市域ＰＴ小ゾーン集中交通量代表交通手段構成</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19413" cy="493554"/>
          </a:xfrm>
          <a:prstGeom prst="rect">
            <a:avLst/>
          </a:prstGeom>
        </p:spPr>
        <p:txBody>
          <a:bodyPr vert="horz" lIns="91440" tIns="45720" rIns="91440" bIns="45720" rtlCol="0"/>
          <a:lstStyle>
            <a:lvl1pPr algn="l">
              <a:defRPr sz="1200"/>
            </a:lvl1pPr>
          </a:lstStyle>
          <a:p>
            <a:r>
              <a:rPr kumimoji="1" lang="ja-JP" altLang="en-US" smtClean="0"/>
              <a:t>資料</a:t>
            </a:r>
            <a:endParaRPr kumimoji="1" lang="ja-JP" altLang="en-US"/>
          </a:p>
        </p:txBody>
      </p:sp>
      <p:sp>
        <p:nvSpPr>
          <p:cNvPr id="3" name="日付プレースホルダ 2"/>
          <p:cNvSpPr>
            <a:spLocks noGrp="1"/>
          </p:cNvSpPr>
          <p:nvPr>
            <p:ph type="dt" sz="quarter" idx="1"/>
          </p:nvPr>
        </p:nvSpPr>
        <p:spPr>
          <a:xfrm>
            <a:off x="3814763" y="1"/>
            <a:ext cx="2919412" cy="493554"/>
          </a:xfrm>
          <a:prstGeom prst="rect">
            <a:avLst/>
          </a:prstGeom>
        </p:spPr>
        <p:txBody>
          <a:bodyPr vert="horz" lIns="91440" tIns="45720" rIns="91440" bIns="45720" rtlCol="0"/>
          <a:lstStyle>
            <a:lvl1pPr algn="r">
              <a:defRPr sz="1200"/>
            </a:lvl1pPr>
          </a:lstStyle>
          <a:p>
            <a:r>
              <a:rPr kumimoji="1" lang="en-US" altLang="ja-JP" smtClean="0"/>
              <a:t>2012/11/27</a:t>
            </a:r>
            <a:endParaRPr kumimoji="1" lang="ja-JP" altLang="en-US"/>
          </a:p>
        </p:txBody>
      </p:sp>
      <p:sp>
        <p:nvSpPr>
          <p:cNvPr id="4" name="フッター プレースホルダ 3"/>
          <p:cNvSpPr>
            <a:spLocks noGrp="1"/>
          </p:cNvSpPr>
          <p:nvPr>
            <p:ph type="ftr" sz="quarter" idx="2"/>
          </p:nvPr>
        </p:nvSpPr>
        <p:spPr>
          <a:xfrm>
            <a:off x="1" y="9371172"/>
            <a:ext cx="2919413" cy="49355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763" y="9371172"/>
            <a:ext cx="2919412" cy="493553"/>
          </a:xfrm>
          <a:prstGeom prst="rect">
            <a:avLst/>
          </a:prstGeom>
        </p:spPr>
        <p:txBody>
          <a:bodyPr vert="horz" lIns="91440" tIns="45720" rIns="91440" bIns="45720" rtlCol="0" anchor="b"/>
          <a:lstStyle>
            <a:lvl1pPr algn="r">
              <a:defRPr sz="1200"/>
            </a:lvl1pPr>
          </a:lstStyle>
          <a:p>
            <a:fld id="{7C51536D-CF2D-47DC-8D97-B2448C09F79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2"/>
            <a:ext cx="2918830" cy="493316"/>
          </a:xfrm>
          <a:prstGeom prst="rect">
            <a:avLst/>
          </a:prstGeom>
        </p:spPr>
        <p:txBody>
          <a:bodyPr vert="horz" lIns="94865" tIns="47432" rIns="94865" bIns="47432" rtlCol="0"/>
          <a:lstStyle>
            <a:lvl1pPr algn="l">
              <a:defRPr sz="1200"/>
            </a:lvl1pPr>
          </a:lstStyle>
          <a:p>
            <a:r>
              <a:rPr kumimoji="1" lang="ja-JP" altLang="en-US" smtClean="0"/>
              <a:t>資料</a:t>
            </a:r>
            <a:endParaRPr kumimoji="1" lang="ja-JP" altLang="en-US"/>
          </a:p>
        </p:txBody>
      </p:sp>
      <p:sp>
        <p:nvSpPr>
          <p:cNvPr id="3" name="日付プレースホルダ 2"/>
          <p:cNvSpPr>
            <a:spLocks noGrp="1"/>
          </p:cNvSpPr>
          <p:nvPr>
            <p:ph type="dt" idx="1"/>
          </p:nvPr>
        </p:nvSpPr>
        <p:spPr>
          <a:xfrm>
            <a:off x="3815374" y="2"/>
            <a:ext cx="2918830" cy="493316"/>
          </a:xfrm>
          <a:prstGeom prst="rect">
            <a:avLst/>
          </a:prstGeom>
        </p:spPr>
        <p:txBody>
          <a:bodyPr vert="horz" lIns="94865" tIns="47432" rIns="94865" bIns="47432" rtlCol="0"/>
          <a:lstStyle>
            <a:lvl1pPr algn="r">
              <a:defRPr sz="1200"/>
            </a:lvl1pPr>
          </a:lstStyle>
          <a:p>
            <a:r>
              <a:rPr kumimoji="1" lang="en-US" altLang="ja-JP" smtClean="0"/>
              <a:t>2012/11/27</a:t>
            </a:r>
            <a:endParaRPr kumimoji="1" lang="ja-JP" altLang="en-US"/>
          </a:p>
        </p:txBody>
      </p:sp>
      <p:sp>
        <p:nvSpPr>
          <p:cNvPr id="4" name="スライド イメージ プレースホルダ 3"/>
          <p:cNvSpPr>
            <a:spLocks noGrp="1" noRot="1" noChangeAspect="1"/>
          </p:cNvSpPr>
          <p:nvPr>
            <p:ph type="sldImg" idx="2"/>
          </p:nvPr>
        </p:nvSpPr>
        <p:spPr>
          <a:xfrm>
            <a:off x="901700" y="741363"/>
            <a:ext cx="4932363" cy="3698875"/>
          </a:xfrm>
          <a:prstGeom prst="rect">
            <a:avLst/>
          </a:prstGeom>
          <a:noFill/>
          <a:ln w="12700">
            <a:solidFill>
              <a:prstClr val="black"/>
            </a:solidFill>
          </a:ln>
        </p:spPr>
        <p:txBody>
          <a:bodyPr vert="horz" lIns="94865" tIns="47432" rIns="94865" bIns="47432"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4865" tIns="47432" rIns="94865" bIns="4743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2" y="9371287"/>
            <a:ext cx="2918830" cy="493316"/>
          </a:xfrm>
          <a:prstGeom prst="rect">
            <a:avLst/>
          </a:prstGeom>
        </p:spPr>
        <p:txBody>
          <a:bodyPr vert="horz" lIns="94865" tIns="47432" rIns="94865" bIns="47432"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4" y="9371287"/>
            <a:ext cx="2918830" cy="493316"/>
          </a:xfrm>
          <a:prstGeom prst="rect">
            <a:avLst/>
          </a:prstGeom>
        </p:spPr>
        <p:txBody>
          <a:bodyPr vert="horz" lIns="94865" tIns="47432" rIns="94865" bIns="47432" rtlCol="0" anchor="b"/>
          <a:lstStyle>
            <a:lvl1pPr algn="r">
              <a:defRPr sz="1200"/>
            </a:lvl1pPr>
          </a:lstStyle>
          <a:p>
            <a:fld id="{57A9D5AA-38F0-4415-B011-5AAA3FD61DC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f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7A9D5AA-38F0-4415-B011-5AAA3FD61DC8}" type="slidenum">
              <a:rPr kumimoji="1" lang="ja-JP" altLang="en-US" smtClean="0"/>
              <a:pPr/>
              <a:t>1</a:t>
            </a:fld>
            <a:endParaRPr kumimoji="1" lang="ja-JP" altLang="en-US"/>
          </a:p>
        </p:txBody>
      </p:sp>
      <p:sp>
        <p:nvSpPr>
          <p:cNvPr id="5" name="ヘッダー プレースホルダ 4"/>
          <p:cNvSpPr>
            <a:spLocks noGrp="1"/>
          </p:cNvSpPr>
          <p:nvPr>
            <p:ph type="hdr" sz="quarter" idx="11"/>
          </p:nvPr>
        </p:nvSpPr>
        <p:spPr/>
        <p:txBody>
          <a:bodyPr/>
          <a:lstStyle/>
          <a:p>
            <a:r>
              <a:rPr kumimoji="1" lang="ja-JP" altLang="en-US" smtClean="0"/>
              <a:t>資料</a:t>
            </a:r>
            <a:endParaRPr kumimoji="1" lang="ja-JP" altLang="en-US"/>
          </a:p>
        </p:txBody>
      </p:sp>
      <p:sp>
        <p:nvSpPr>
          <p:cNvPr id="6" name="日付プレースホルダ 5"/>
          <p:cNvSpPr>
            <a:spLocks noGrp="1"/>
          </p:cNvSpPr>
          <p:nvPr>
            <p:ph type="dt" idx="12"/>
          </p:nvPr>
        </p:nvSpPr>
        <p:spPr/>
        <p:txBody>
          <a:bodyPr/>
          <a:lstStyle/>
          <a:p>
            <a:r>
              <a:rPr kumimoji="1" lang="en-US" altLang="ja-JP" smtClean="0"/>
              <a:t>2012/11/27</a:t>
            </a:r>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2012/11/27</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E3293A3-EA7E-4597-A6F5-AF012796E155}"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2012/11/27</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E3293A3-EA7E-4597-A6F5-AF012796E155}"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2012/11/27</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E3293A3-EA7E-4597-A6F5-AF012796E155}"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2012/11/27</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E3293A3-EA7E-4597-A6F5-AF012796E155}"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t>2012/11/27</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E3293A3-EA7E-4597-A6F5-AF012796E155}"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kumimoji="1" lang="en-US" altLang="ja-JP" smtClean="0"/>
              <a:t>2012/11/27</a:t>
            </a:r>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E3293A3-EA7E-4597-A6F5-AF012796E155}"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2012/11/27</a:t>
            </a:r>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E3293A3-EA7E-4597-A6F5-AF012796E155}"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2012/11/27</a:t>
            </a:r>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E3293A3-EA7E-4597-A6F5-AF012796E155}"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2012/11/27</a:t>
            </a:r>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E3293A3-EA7E-4597-A6F5-AF012796E155}"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2012/11/27</a:t>
            </a:r>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E3293A3-EA7E-4597-A6F5-AF012796E155}"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2012/11/27</a:t>
            </a:r>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E3293A3-EA7E-4597-A6F5-AF012796E155}"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2012/11/27</a:t>
            </a:r>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293A3-EA7E-4597-A6F5-AF012796E15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1484784"/>
            <a:ext cx="7772400" cy="2016224"/>
          </a:xfrm>
        </p:spPr>
        <p:txBody>
          <a:bodyPr>
            <a:normAutofit/>
          </a:bodyPr>
          <a:lstStyle/>
          <a:p>
            <a:r>
              <a:rPr kumimoji="1" lang="ja-JP" altLang="en-US" sz="3600" b="1" dirty="0" smtClean="0"/>
              <a:t>飯能市における地域公共交通</a:t>
            </a:r>
            <a:r>
              <a:rPr kumimoji="1" lang="en-US" altLang="ja-JP" sz="3600" b="1" dirty="0" smtClean="0"/>
              <a:t/>
            </a:r>
            <a:br>
              <a:rPr kumimoji="1" lang="en-US" altLang="ja-JP" sz="3600" b="1" dirty="0" smtClean="0"/>
            </a:br>
            <a:r>
              <a:rPr lang="ja-JP" altLang="en-US" sz="3600" b="1" dirty="0" smtClean="0"/>
              <a:t>の現状把握（レビュー）</a:t>
            </a:r>
            <a:r>
              <a:rPr lang="en-US" altLang="ja-JP" sz="3600" b="1" dirty="0" smtClean="0"/>
              <a:t/>
            </a:r>
            <a:br>
              <a:rPr lang="en-US" altLang="ja-JP" sz="3600" b="1" dirty="0" smtClean="0"/>
            </a:br>
            <a:r>
              <a:rPr lang="en-US" altLang="ja-JP" sz="1600" b="1" dirty="0" smtClean="0"/>
              <a:t/>
            </a:r>
            <a:br>
              <a:rPr lang="en-US" altLang="ja-JP" sz="1600" b="1" dirty="0" smtClean="0"/>
            </a:br>
            <a:r>
              <a:rPr lang="ja-JP" altLang="en-US" sz="1600" b="1" dirty="0" smtClean="0"/>
              <a:t>～路線バスの利用状況～</a:t>
            </a:r>
            <a:endParaRPr kumimoji="1" lang="ja-JP" altLang="en-US" sz="1600" b="1" dirty="0"/>
          </a:p>
        </p:txBody>
      </p:sp>
      <p:sp>
        <p:nvSpPr>
          <p:cNvPr id="4" name="テキスト ボックス 3"/>
          <p:cNvSpPr txBox="1"/>
          <p:nvPr/>
        </p:nvSpPr>
        <p:spPr>
          <a:xfrm>
            <a:off x="1403648" y="4797152"/>
            <a:ext cx="6264696" cy="1231106"/>
          </a:xfrm>
          <a:prstGeom prst="rect">
            <a:avLst/>
          </a:prstGeom>
          <a:noFill/>
        </p:spPr>
        <p:txBody>
          <a:bodyPr wrap="square" rtlCol="0">
            <a:spAutoFit/>
          </a:bodyPr>
          <a:lstStyle/>
          <a:p>
            <a:pPr algn="ctr"/>
            <a:r>
              <a:rPr kumimoji="1" lang="ja-JP" altLang="en-US" b="1" dirty="0" smtClean="0"/>
              <a:t>平成</a:t>
            </a:r>
            <a:r>
              <a:rPr kumimoji="1" lang="en-US" altLang="ja-JP" b="1" dirty="0" smtClean="0"/>
              <a:t>24</a:t>
            </a:r>
            <a:r>
              <a:rPr kumimoji="1" lang="ja-JP" altLang="en-US" b="1" dirty="0" smtClean="0"/>
              <a:t>年</a:t>
            </a:r>
            <a:r>
              <a:rPr lang="en-US" altLang="ja-JP" b="1" dirty="0" smtClean="0"/>
              <a:t>11</a:t>
            </a:r>
            <a:r>
              <a:rPr kumimoji="1" lang="ja-JP" altLang="en-US" b="1" dirty="0" smtClean="0"/>
              <a:t>月</a:t>
            </a:r>
            <a:r>
              <a:rPr kumimoji="1" lang="en-US" altLang="ja-JP" b="1" dirty="0" smtClean="0"/>
              <a:t>27</a:t>
            </a:r>
            <a:r>
              <a:rPr kumimoji="1" lang="ja-JP" altLang="en-US" b="1" dirty="0" smtClean="0"/>
              <a:t>日</a:t>
            </a:r>
            <a:endParaRPr kumimoji="1" lang="en-US" altLang="ja-JP" b="1" dirty="0" smtClean="0"/>
          </a:p>
          <a:p>
            <a:pPr algn="ctr"/>
            <a:endParaRPr lang="en-US" altLang="ja-JP" dirty="0" smtClean="0">
              <a:latin typeface="Calibri" pitchFamily="34" charset="0"/>
            </a:endParaRPr>
          </a:p>
          <a:p>
            <a:pPr algn="ctr"/>
            <a:r>
              <a:rPr lang="ja-JP" altLang="en-US" sz="2000" b="1" dirty="0" smtClean="0">
                <a:latin typeface="+mn-ea"/>
              </a:rPr>
              <a:t>飯能市地域公共交通対策協議会</a:t>
            </a:r>
            <a:endParaRPr kumimoji="1" lang="en-US" altLang="ja-JP" sz="2000" b="1" dirty="0" smtClean="0">
              <a:latin typeface="+mn-ea"/>
            </a:endParaRPr>
          </a:p>
          <a:p>
            <a:endParaRPr kumimoji="1" lang="ja-JP" altLang="en-US" dirty="0"/>
          </a:p>
        </p:txBody>
      </p:sp>
      <p:sp>
        <p:nvSpPr>
          <p:cNvPr id="5" name="テキスト ボックス 2"/>
          <p:cNvSpPr txBox="1">
            <a:spLocks noChangeArrowheads="1"/>
          </p:cNvSpPr>
          <p:nvPr/>
        </p:nvSpPr>
        <p:spPr bwMode="auto">
          <a:xfrm>
            <a:off x="323850" y="260350"/>
            <a:ext cx="3887788" cy="276999"/>
          </a:xfrm>
          <a:prstGeom prst="rect">
            <a:avLst/>
          </a:prstGeom>
          <a:noFill/>
          <a:ln w="9525">
            <a:noFill/>
            <a:miter lim="800000"/>
            <a:headEnd/>
            <a:tailEnd/>
          </a:ln>
        </p:spPr>
        <p:txBody>
          <a:bodyPr>
            <a:spAutoFit/>
          </a:bodyPr>
          <a:lstStyle/>
          <a:p>
            <a:r>
              <a:rPr lang="ja-JP" altLang="en-US" sz="1200" dirty="0" smtClean="0">
                <a:latin typeface="Calibri" pitchFamily="34" charset="0"/>
              </a:rPr>
              <a:t>第２回飯能市</a:t>
            </a:r>
            <a:r>
              <a:rPr lang="ja-JP" altLang="en-US" sz="1200" dirty="0">
                <a:latin typeface="Calibri" pitchFamily="34" charset="0"/>
              </a:rPr>
              <a:t>地域公共</a:t>
            </a:r>
            <a:r>
              <a:rPr lang="ja-JP" altLang="en-US" sz="1200" dirty="0" smtClean="0">
                <a:latin typeface="Calibri" pitchFamily="34" charset="0"/>
              </a:rPr>
              <a:t>交通対策協議会資料</a:t>
            </a:r>
            <a:endParaRPr lang="ja-JP" altLang="en-US" sz="1200" dirty="0">
              <a:latin typeface="Calibri" pitchFamily="34" charset="0"/>
            </a:endParaRPr>
          </a:p>
        </p:txBody>
      </p:sp>
      <p:sp>
        <p:nvSpPr>
          <p:cNvPr id="6" name="テキスト ボックス 4"/>
          <p:cNvSpPr txBox="1">
            <a:spLocks noChangeArrowheads="1"/>
          </p:cNvSpPr>
          <p:nvPr/>
        </p:nvSpPr>
        <p:spPr bwMode="auto">
          <a:xfrm>
            <a:off x="7236296" y="548680"/>
            <a:ext cx="1511300" cy="369888"/>
          </a:xfrm>
          <a:prstGeom prst="rect">
            <a:avLst/>
          </a:prstGeom>
          <a:noFill/>
          <a:ln w="9525">
            <a:noFill/>
            <a:miter lim="800000"/>
            <a:headEnd/>
            <a:tailEnd/>
          </a:ln>
        </p:spPr>
        <p:txBody>
          <a:bodyPr>
            <a:spAutoFit/>
          </a:bodyPr>
          <a:lstStyle/>
          <a:p>
            <a:pPr algn="ctr"/>
            <a:r>
              <a:rPr lang="ja-JP" altLang="en-US" dirty="0" smtClean="0">
                <a:latin typeface="Calibri" pitchFamily="34" charset="0"/>
              </a:rPr>
              <a:t>資料２</a:t>
            </a:r>
            <a:endParaRPr lang="en-US" altLang="ja-JP" dirty="0">
              <a:latin typeface="Calibri" pitchFamily="34" charset="0"/>
            </a:endParaRPr>
          </a:p>
        </p:txBody>
      </p:sp>
      <p:sp>
        <p:nvSpPr>
          <p:cNvPr id="7" name="スライド番号プレースホルダ 6"/>
          <p:cNvSpPr>
            <a:spLocks noGrp="1"/>
          </p:cNvSpPr>
          <p:nvPr>
            <p:ph type="sldNum" sz="quarter" idx="12"/>
          </p:nvPr>
        </p:nvSpPr>
        <p:spPr/>
        <p:txBody>
          <a:bodyPr/>
          <a:lstStyle/>
          <a:p>
            <a:fld id="{0E3293A3-EA7E-4597-A6F5-AF012796E155}" type="slidenum">
              <a:rPr kumimoji="1" lang="ja-JP" altLang="en-US" smtClean="0"/>
              <a:pPr/>
              <a:t>1</a:t>
            </a:fld>
            <a:endParaRPr kumimoji="1" lang="ja-JP" altLang="en-US"/>
          </a:p>
        </p:txBody>
      </p:sp>
      <p:sp>
        <p:nvSpPr>
          <p:cNvPr id="8" name="日付プレースホルダ 7"/>
          <p:cNvSpPr>
            <a:spLocks noGrp="1"/>
          </p:cNvSpPr>
          <p:nvPr>
            <p:ph type="dt" sz="half" idx="10"/>
          </p:nvPr>
        </p:nvSpPr>
        <p:spPr/>
        <p:txBody>
          <a:bodyPr/>
          <a:lstStyle/>
          <a:p>
            <a:r>
              <a:rPr kumimoji="1" lang="en-US" altLang="ja-JP" smtClean="0"/>
              <a:t>2012/11/27</a:t>
            </a:r>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39552" y="1196752"/>
            <a:ext cx="8229600" cy="490538"/>
          </a:xfrm>
          <a:prstGeom prst="rect">
            <a:avLst/>
          </a:prstGeom>
        </p:spPr>
        <p:txBody>
          <a:bodyPr rtlCol="0">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schemeClr val="tx1"/>
                </a:solidFill>
                <a:effectLst/>
                <a:uLnTx/>
                <a:uFillTx/>
                <a:latin typeface="+mj-lt"/>
                <a:ea typeface="+mj-ea"/>
                <a:cs typeface="+mj-cs"/>
              </a:rPr>
              <a:t>目　次</a:t>
            </a:r>
          </a:p>
        </p:txBody>
      </p:sp>
      <p:sp>
        <p:nvSpPr>
          <p:cNvPr id="3" name="テキスト ボックス 2"/>
          <p:cNvSpPr txBox="1"/>
          <p:nvPr/>
        </p:nvSpPr>
        <p:spPr>
          <a:xfrm>
            <a:off x="971600" y="2276872"/>
            <a:ext cx="7345363" cy="368300"/>
          </a:xfrm>
          <a:prstGeom prst="rect">
            <a:avLst/>
          </a:prstGeom>
          <a:solidFill>
            <a:schemeClr val="accent3">
              <a:lumMod val="40000"/>
              <a:lumOff val="60000"/>
            </a:schemeClr>
          </a:solidFill>
        </p:spPr>
        <p:txBody>
          <a:bodyPr>
            <a:spAutoFit/>
          </a:bodyPr>
          <a:lstStyle/>
          <a:p>
            <a:pPr fontAlgn="auto">
              <a:spcBef>
                <a:spcPts val="0"/>
              </a:spcBef>
              <a:spcAft>
                <a:spcPts val="0"/>
              </a:spcAft>
              <a:defRPr/>
            </a:pPr>
            <a:r>
              <a:rPr lang="ja-JP" altLang="en-US" b="1" dirty="0" smtClean="0">
                <a:latin typeface="Calibri" pitchFamily="34" charset="0"/>
              </a:rPr>
              <a:t>１．飯能市</a:t>
            </a:r>
            <a:r>
              <a:rPr lang="ja-JP" altLang="en-US" b="1" dirty="0">
                <a:latin typeface="Calibri" pitchFamily="34" charset="0"/>
              </a:rPr>
              <a:t>の地域</a:t>
            </a:r>
            <a:r>
              <a:rPr lang="ja-JP" altLang="en-US" b="1" dirty="0" smtClean="0">
                <a:latin typeface="Calibri" pitchFamily="34" charset="0"/>
              </a:rPr>
              <a:t>特性</a:t>
            </a:r>
            <a:endParaRPr lang="en-US" altLang="ja-JP" b="1" dirty="0">
              <a:latin typeface="+mn-lt"/>
              <a:ea typeface="+mn-ea"/>
            </a:endParaRPr>
          </a:p>
        </p:txBody>
      </p:sp>
      <p:sp>
        <p:nvSpPr>
          <p:cNvPr id="4" name="テキスト ボックス 6"/>
          <p:cNvSpPr txBox="1">
            <a:spLocks noChangeArrowheads="1"/>
          </p:cNvSpPr>
          <p:nvPr/>
        </p:nvSpPr>
        <p:spPr bwMode="auto">
          <a:xfrm>
            <a:off x="1214414" y="2780929"/>
            <a:ext cx="1571636" cy="338554"/>
          </a:xfrm>
          <a:prstGeom prst="rect">
            <a:avLst/>
          </a:prstGeom>
          <a:noFill/>
          <a:ln w="9525">
            <a:noFill/>
            <a:miter lim="800000"/>
            <a:headEnd/>
            <a:tailEnd/>
          </a:ln>
        </p:spPr>
        <p:txBody>
          <a:bodyPr wrap="square">
            <a:spAutoFit/>
          </a:bodyPr>
          <a:lstStyle/>
          <a:p>
            <a:pPr algn="dist"/>
            <a:r>
              <a:rPr lang="ja-JP" altLang="en-US" sz="1600" b="1" dirty="0" smtClean="0">
                <a:latin typeface="Calibri" pitchFamily="34" charset="0"/>
              </a:rPr>
              <a:t>１）基礎的指標　</a:t>
            </a:r>
            <a:endParaRPr lang="ja-JP" altLang="ja-JP" sz="1600" b="1" dirty="0">
              <a:latin typeface="Arial Black" pitchFamily="34" charset="0"/>
            </a:endParaRPr>
          </a:p>
        </p:txBody>
      </p:sp>
      <p:sp>
        <p:nvSpPr>
          <p:cNvPr id="7" name="テキスト ボックス 6"/>
          <p:cNvSpPr txBox="1"/>
          <p:nvPr/>
        </p:nvSpPr>
        <p:spPr>
          <a:xfrm>
            <a:off x="971600" y="3861048"/>
            <a:ext cx="7345363" cy="369332"/>
          </a:xfrm>
          <a:prstGeom prst="rect">
            <a:avLst/>
          </a:prstGeom>
          <a:solidFill>
            <a:schemeClr val="accent3">
              <a:lumMod val="40000"/>
              <a:lumOff val="60000"/>
            </a:schemeClr>
          </a:solidFill>
        </p:spPr>
        <p:txBody>
          <a:bodyPr>
            <a:spAutoFit/>
          </a:bodyPr>
          <a:lstStyle/>
          <a:p>
            <a:pPr>
              <a:defRPr/>
            </a:pPr>
            <a:r>
              <a:rPr lang="ja-JP" altLang="en-US" b="1" dirty="0" smtClean="0">
                <a:latin typeface="Calibri" pitchFamily="34" charset="0"/>
              </a:rPr>
              <a:t>２．公共交通の現状</a:t>
            </a:r>
            <a:endParaRPr lang="en-US" altLang="ja-JP" b="1" dirty="0">
              <a:latin typeface="+mn-lt"/>
              <a:ea typeface="+mn-ea"/>
            </a:endParaRPr>
          </a:p>
        </p:txBody>
      </p:sp>
      <p:sp>
        <p:nvSpPr>
          <p:cNvPr id="8" name="テキスト ボックス 6"/>
          <p:cNvSpPr txBox="1">
            <a:spLocks noChangeArrowheads="1"/>
          </p:cNvSpPr>
          <p:nvPr/>
        </p:nvSpPr>
        <p:spPr bwMode="auto">
          <a:xfrm>
            <a:off x="1187624" y="4365104"/>
            <a:ext cx="6984776" cy="584775"/>
          </a:xfrm>
          <a:prstGeom prst="rect">
            <a:avLst/>
          </a:prstGeom>
          <a:noFill/>
          <a:ln w="9525">
            <a:noFill/>
            <a:miter lim="800000"/>
            <a:headEnd/>
            <a:tailEnd/>
          </a:ln>
        </p:spPr>
        <p:txBody>
          <a:bodyPr wrap="square">
            <a:spAutoFit/>
          </a:bodyPr>
          <a:lstStyle/>
          <a:p>
            <a:r>
              <a:rPr lang="ja-JP" altLang="en-US" sz="1600" b="1" dirty="0" smtClean="0">
                <a:latin typeface="Calibri" pitchFamily="34" charset="0"/>
              </a:rPr>
              <a:t>公共</a:t>
            </a:r>
            <a:r>
              <a:rPr lang="ja-JP" altLang="en-US" sz="1600" b="1" dirty="0" smtClean="0">
                <a:latin typeface="Calibri" pitchFamily="34" charset="0"/>
              </a:rPr>
              <a:t>交通サービスの現状と交通基本計画で注目すべき地域について</a:t>
            </a:r>
            <a:endParaRPr lang="en-US" altLang="ja-JP" sz="1600" b="1" dirty="0" smtClean="0">
              <a:latin typeface="Calibri" pitchFamily="34" charset="0"/>
            </a:endParaRPr>
          </a:p>
          <a:p>
            <a:pPr algn="r"/>
            <a:endParaRPr lang="en-US" altLang="ja-JP" sz="1600" b="1" dirty="0" smtClean="0">
              <a:latin typeface="Calibri" pitchFamily="34" charset="0"/>
            </a:endParaRPr>
          </a:p>
        </p:txBody>
      </p:sp>
      <p:sp>
        <p:nvSpPr>
          <p:cNvPr id="9" name="スライド番号プレースホルダ 8"/>
          <p:cNvSpPr>
            <a:spLocks noGrp="1"/>
          </p:cNvSpPr>
          <p:nvPr>
            <p:ph type="sldNum" sz="quarter" idx="12"/>
          </p:nvPr>
        </p:nvSpPr>
        <p:spPr/>
        <p:txBody>
          <a:bodyPr/>
          <a:lstStyle/>
          <a:p>
            <a:fld id="{0E3293A3-EA7E-4597-A6F5-AF012796E155}" type="slidenum">
              <a:rPr kumimoji="1" lang="ja-JP" altLang="en-US" smtClean="0"/>
              <a:pPr/>
              <a:t>2</a:t>
            </a:fld>
            <a:endParaRPr kumimoji="1" lang="ja-JP" altLang="en-US" dirty="0"/>
          </a:p>
        </p:txBody>
      </p:sp>
      <p:sp>
        <p:nvSpPr>
          <p:cNvPr id="12" name="日付プレースホルダ 11"/>
          <p:cNvSpPr>
            <a:spLocks noGrp="1"/>
          </p:cNvSpPr>
          <p:nvPr>
            <p:ph type="dt" sz="half" idx="10"/>
          </p:nvPr>
        </p:nvSpPr>
        <p:spPr/>
        <p:txBody>
          <a:bodyPr/>
          <a:lstStyle/>
          <a:p>
            <a:r>
              <a:rPr kumimoji="1" lang="en-US" altLang="ja-JP" smtClean="0"/>
              <a:t>2012/11/27</a:t>
            </a:r>
            <a:endParaRPr kumimoji="1" lang="ja-JP" altLang="en-US"/>
          </a:p>
        </p:txBody>
      </p:sp>
      <p:sp>
        <p:nvSpPr>
          <p:cNvPr id="13" name="テキスト ボックス 6"/>
          <p:cNvSpPr txBox="1">
            <a:spLocks noChangeArrowheads="1"/>
          </p:cNvSpPr>
          <p:nvPr/>
        </p:nvSpPr>
        <p:spPr bwMode="auto">
          <a:xfrm>
            <a:off x="1214414" y="3143248"/>
            <a:ext cx="3929090" cy="338554"/>
          </a:xfrm>
          <a:prstGeom prst="rect">
            <a:avLst/>
          </a:prstGeom>
          <a:noFill/>
          <a:ln w="9525">
            <a:noFill/>
            <a:miter lim="800000"/>
            <a:headEnd/>
            <a:tailEnd/>
          </a:ln>
        </p:spPr>
        <p:txBody>
          <a:bodyPr wrap="square">
            <a:spAutoFit/>
          </a:bodyPr>
          <a:lstStyle/>
          <a:p>
            <a:pPr algn="dist"/>
            <a:r>
              <a:rPr lang="ja-JP" altLang="en-US" sz="1600" b="1" dirty="0" smtClean="0">
                <a:latin typeface="Calibri" pitchFamily="34" charset="0"/>
              </a:rPr>
              <a:t>２）</a:t>
            </a:r>
            <a:r>
              <a:rPr lang="ja-JP" altLang="en-US" sz="1600" b="1" dirty="0" smtClean="0"/>
              <a:t>市内及び周辺における人々の日常移動　</a:t>
            </a:r>
            <a:endParaRPr lang="en-US" altLang="ja-JP" sz="1600" b="1" dirty="0" smtClean="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683568" y="2525365"/>
            <a:ext cx="7776864" cy="3979466"/>
          </a:xfrm>
          <a:prstGeom prst="rect">
            <a:avLst/>
          </a:prstGeom>
          <a:noFill/>
          <a:ln w="9525">
            <a:noFill/>
            <a:miter lim="800000"/>
            <a:headEnd/>
            <a:tailEnd/>
          </a:ln>
          <a:effectLst/>
        </p:spPr>
      </p:pic>
      <p:sp>
        <p:nvSpPr>
          <p:cNvPr id="3" name="テキスト ボックス 2"/>
          <p:cNvSpPr txBox="1"/>
          <p:nvPr/>
        </p:nvSpPr>
        <p:spPr>
          <a:xfrm>
            <a:off x="2771800" y="6309320"/>
            <a:ext cx="3528392" cy="338554"/>
          </a:xfrm>
          <a:prstGeom prst="rect">
            <a:avLst/>
          </a:prstGeom>
          <a:noFill/>
        </p:spPr>
        <p:txBody>
          <a:bodyPr wrap="square" rtlCol="0">
            <a:spAutoFit/>
          </a:bodyPr>
          <a:lstStyle/>
          <a:p>
            <a:pPr algn="ctr"/>
            <a:r>
              <a:rPr kumimoji="1" lang="ja-JP" altLang="en-US" sz="1600" dirty="0" smtClean="0"/>
              <a:t>人口・世帯数の推移</a:t>
            </a:r>
            <a:endParaRPr kumimoji="1" lang="ja-JP" altLang="en-US" sz="1600" dirty="0"/>
          </a:p>
        </p:txBody>
      </p:sp>
      <p:sp>
        <p:nvSpPr>
          <p:cNvPr id="4" name="テキスト ボックス 3"/>
          <p:cNvSpPr txBox="1"/>
          <p:nvPr/>
        </p:nvSpPr>
        <p:spPr>
          <a:xfrm>
            <a:off x="0" y="0"/>
            <a:ext cx="9144000" cy="461665"/>
          </a:xfrm>
          <a:prstGeom prst="rect">
            <a:avLst/>
          </a:prstGeom>
          <a:solidFill>
            <a:srgbClr val="0070C0"/>
          </a:solidFill>
        </p:spPr>
        <p:txBody>
          <a:bodyPr wrap="square">
            <a:spAutoFit/>
          </a:bodyPr>
          <a:lstStyle/>
          <a:p>
            <a:pPr fontAlgn="auto">
              <a:spcBef>
                <a:spcPts val="0"/>
              </a:spcBef>
              <a:spcAft>
                <a:spcPts val="0"/>
              </a:spcAft>
              <a:defRPr/>
            </a:pPr>
            <a:r>
              <a:rPr lang="ja-JP" altLang="en-US" sz="2400" dirty="0" smtClean="0">
                <a:solidFill>
                  <a:schemeClr val="bg1"/>
                </a:solidFill>
                <a:latin typeface="HGP創英角ｺﾞｼｯｸUB" pitchFamily="50" charset="-128"/>
                <a:ea typeface="HGP創英角ｺﾞｼｯｸUB" pitchFamily="50" charset="-128"/>
              </a:rPr>
              <a:t>１．飯能市</a:t>
            </a:r>
            <a:r>
              <a:rPr lang="ja-JP" altLang="en-US" sz="2400" dirty="0">
                <a:solidFill>
                  <a:schemeClr val="bg1"/>
                </a:solidFill>
                <a:latin typeface="HGP創英角ｺﾞｼｯｸUB" pitchFamily="50" charset="-128"/>
                <a:ea typeface="HGP創英角ｺﾞｼｯｸUB" pitchFamily="50" charset="-128"/>
              </a:rPr>
              <a:t>の地域</a:t>
            </a:r>
            <a:r>
              <a:rPr lang="ja-JP" altLang="en-US" sz="2400" dirty="0" smtClean="0">
                <a:solidFill>
                  <a:schemeClr val="bg1"/>
                </a:solidFill>
                <a:latin typeface="HGP創英角ｺﾞｼｯｸUB" pitchFamily="50" charset="-128"/>
                <a:ea typeface="HGP創英角ｺﾞｼｯｸUB" pitchFamily="50" charset="-128"/>
              </a:rPr>
              <a:t>特性</a:t>
            </a:r>
            <a:endParaRPr lang="en-US" altLang="ja-JP" sz="2400" dirty="0">
              <a:solidFill>
                <a:schemeClr val="bg1"/>
              </a:solidFill>
              <a:latin typeface="HGP創英角ｺﾞｼｯｸUB" pitchFamily="50" charset="-128"/>
              <a:ea typeface="HGP創英角ｺﾞｼｯｸUB" pitchFamily="50" charset="-128"/>
            </a:endParaRPr>
          </a:p>
        </p:txBody>
      </p:sp>
      <p:sp>
        <p:nvSpPr>
          <p:cNvPr id="5" name="テキスト ボックス 4"/>
          <p:cNvSpPr txBox="1"/>
          <p:nvPr/>
        </p:nvSpPr>
        <p:spPr>
          <a:xfrm>
            <a:off x="395536" y="764704"/>
            <a:ext cx="5976664" cy="923330"/>
          </a:xfrm>
          <a:prstGeom prst="rect">
            <a:avLst/>
          </a:prstGeom>
          <a:noFill/>
        </p:spPr>
        <p:txBody>
          <a:bodyPr wrap="square" rtlCol="0">
            <a:spAutoFit/>
          </a:bodyPr>
          <a:lstStyle/>
          <a:p>
            <a:r>
              <a:rPr lang="ja-JP" altLang="en-US" b="1" dirty="0" smtClean="0">
                <a:latin typeface="Calibri" pitchFamily="34" charset="0"/>
              </a:rPr>
              <a:t>１）基礎的指標</a:t>
            </a:r>
            <a:endParaRPr lang="ja-JP" altLang="ja-JP" b="1" dirty="0" smtClean="0">
              <a:latin typeface="Calibri" pitchFamily="34" charset="0"/>
            </a:endParaRPr>
          </a:p>
          <a:p>
            <a:endParaRPr kumimoji="1" lang="en-US" altLang="ja-JP" dirty="0" smtClean="0"/>
          </a:p>
          <a:p>
            <a:r>
              <a:rPr lang="ja-JP" altLang="en-US" dirty="0" smtClean="0"/>
              <a:t>　</a:t>
            </a:r>
            <a:r>
              <a:rPr kumimoji="1" lang="ja-JP" altLang="en-US" dirty="0" smtClean="0"/>
              <a:t>■人口推移</a:t>
            </a:r>
            <a:endParaRPr kumimoji="1" lang="ja-JP" altLang="en-US" dirty="0"/>
          </a:p>
        </p:txBody>
      </p:sp>
      <p:sp>
        <p:nvSpPr>
          <p:cNvPr id="6" name="テキスト ボックス 5"/>
          <p:cNvSpPr txBox="1"/>
          <p:nvPr/>
        </p:nvSpPr>
        <p:spPr>
          <a:xfrm>
            <a:off x="611560" y="1700808"/>
            <a:ext cx="8208912" cy="1169551"/>
          </a:xfrm>
          <a:prstGeom prst="rect">
            <a:avLst/>
          </a:prstGeom>
          <a:solidFill>
            <a:srgbClr val="FFFF99"/>
          </a:solidFill>
          <a:ln w="38100">
            <a:solidFill>
              <a:schemeClr val="tx2">
                <a:lumMod val="60000"/>
                <a:lumOff val="40000"/>
              </a:schemeClr>
            </a:solidFill>
          </a:ln>
        </p:spPr>
        <p:txBody>
          <a:bodyPr wrap="square" rtlCol="0">
            <a:spAutoFit/>
          </a:bodyPr>
          <a:lstStyle/>
          <a:p>
            <a:r>
              <a:rPr kumimoji="1" lang="ja-JP" altLang="en-US" sz="1400" dirty="0" smtClean="0">
                <a:latin typeface="Arial Black" pitchFamily="34" charset="0"/>
                <a:ea typeface="+mj-ea"/>
              </a:rPr>
              <a:t>平成</a:t>
            </a:r>
            <a:r>
              <a:rPr kumimoji="1" lang="en-US" altLang="ja-JP" sz="1400" dirty="0" smtClean="0">
                <a:latin typeface="Arial Black" pitchFamily="34" charset="0"/>
                <a:ea typeface="+mj-ea"/>
              </a:rPr>
              <a:t>24</a:t>
            </a:r>
            <a:r>
              <a:rPr lang="ja-JP" altLang="en-US" sz="1400" dirty="0" smtClean="0">
                <a:latin typeface="Arial Black" pitchFamily="34" charset="0"/>
                <a:ea typeface="+mj-ea"/>
              </a:rPr>
              <a:t>年</a:t>
            </a:r>
            <a:r>
              <a:rPr lang="en-US" altLang="ja-JP" sz="1400" dirty="0" smtClean="0">
                <a:latin typeface="Arial Black" pitchFamily="34" charset="0"/>
                <a:ea typeface="+mj-ea"/>
              </a:rPr>
              <a:t>9</a:t>
            </a:r>
            <a:r>
              <a:rPr lang="ja-JP" altLang="en-US" sz="1400" dirty="0" smtClean="0">
                <a:latin typeface="Arial Black" pitchFamily="34" charset="0"/>
                <a:ea typeface="+mj-ea"/>
              </a:rPr>
              <a:t>月</a:t>
            </a:r>
            <a:r>
              <a:rPr lang="en-US" altLang="ja-JP" sz="1400" dirty="0" smtClean="0">
                <a:latin typeface="Arial Black" pitchFamily="34" charset="0"/>
                <a:ea typeface="+mj-ea"/>
              </a:rPr>
              <a:t>1</a:t>
            </a:r>
            <a:r>
              <a:rPr lang="ja-JP" altLang="en-US" sz="1400" dirty="0" smtClean="0">
                <a:latin typeface="Arial Black" pitchFamily="34" charset="0"/>
                <a:ea typeface="+mj-ea"/>
              </a:rPr>
              <a:t>日現在の人口・世帯数は</a:t>
            </a:r>
            <a:r>
              <a:rPr lang="en-US" altLang="ja-JP" sz="1400" dirty="0" smtClean="0">
                <a:latin typeface="Arial Black" pitchFamily="34" charset="0"/>
                <a:ea typeface="+mj-ea"/>
              </a:rPr>
              <a:t>82,030</a:t>
            </a:r>
            <a:r>
              <a:rPr lang="ja-JP" altLang="en-US" sz="1400" dirty="0" smtClean="0">
                <a:latin typeface="Arial Black" pitchFamily="34" charset="0"/>
                <a:ea typeface="+mj-ea"/>
              </a:rPr>
              <a:t>人・</a:t>
            </a:r>
            <a:r>
              <a:rPr lang="en-US" altLang="ja-JP" sz="1400" dirty="0" smtClean="0">
                <a:latin typeface="Arial Black" pitchFamily="34" charset="0"/>
                <a:ea typeface="+mj-ea"/>
              </a:rPr>
              <a:t>33,039</a:t>
            </a:r>
            <a:r>
              <a:rPr lang="ja-JP" altLang="en-US" sz="1400" dirty="0" smtClean="0">
                <a:latin typeface="Arial Black" pitchFamily="34" charset="0"/>
                <a:ea typeface="+mj-ea"/>
              </a:rPr>
              <a:t>世帯（住民基本台帳による）。</a:t>
            </a:r>
            <a:endParaRPr lang="en-US" altLang="ja-JP" sz="1400" dirty="0" smtClean="0">
              <a:latin typeface="Arial Black" pitchFamily="34" charset="0"/>
              <a:ea typeface="+mj-ea"/>
            </a:endParaRPr>
          </a:p>
          <a:p>
            <a:r>
              <a:rPr lang="ja-JP" altLang="en-US" sz="1400" dirty="0" smtClean="0">
                <a:latin typeface="Arial Black" pitchFamily="34" charset="0"/>
              </a:rPr>
              <a:t>平成</a:t>
            </a:r>
            <a:r>
              <a:rPr lang="en-US" altLang="ja-JP" sz="1400" dirty="0" smtClean="0">
                <a:latin typeface="Arial Black" pitchFamily="34" charset="0"/>
              </a:rPr>
              <a:t>12</a:t>
            </a:r>
            <a:r>
              <a:rPr lang="ja-JP" altLang="en-US" sz="1400" dirty="0" smtClean="0">
                <a:latin typeface="Arial Black" pitchFamily="34" charset="0"/>
              </a:rPr>
              <a:t>年をピークに減少に転じ現在に至っているが、</a:t>
            </a:r>
            <a:r>
              <a:rPr kumimoji="1" lang="ja-JP" altLang="en-US" sz="1400" dirty="0" smtClean="0">
                <a:latin typeface="Arial Black" pitchFamily="34" charset="0"/>
                <a:ea typeface="+mj-ea"/>
              </a:rPr>
              <a:t>昭和</a:t>
            </a:r>
            <a:r>
              <a:rPr kumimoji="1" lang="en-US" altLang="ja-JP" sz="1400" dirty="0" smtClean="0">
                <a:latin typeface="Arial Black" pitchFamily="34" charset="0"/>
                <a:ea typeface="+mj-ea"/>
              </a:rPr>
              <a:t>30</a:t>
            </a:r>
            <a:r>
              <a:rPr kumimoji="1" lang="ja-JP" altLang="en-US" sz="1400" dirty="0" smtClean="0">
                <a:latin typeface="Arial Black" pitchFamily="34" charset="0"/>
                <a:ea typeface="+mj-ea"/>
              </a:rPr>
              <a:t>年代から進められた市街地開発事業の進展とともに、人口が増加した。その際移り住んで来られた方が高齢期にさしかかり、今後、高齢者人口</a:t>
            </a:r>
            <a:r>
              <a:rPr lang="ja-JP" altLang="en-US" sz="1400" dirty="0" smtClean="0">
                <a:latin typeface="Arial Black" pitchFamily="34" charset="0"/>
                <a:ea typeface="+mj-ea"/>
              </a:rPr>
              <a:t>の</a:t>
            </a:r>
            <a:r>
              <a:rPr kumimoji="1" lang="ja-JP" altLang="en-US" sz="1400" dirty="0" smtClean="0">
                <a:latin typeface="Arial Black" pitchFamily="34" charset="0"/>
                <a:ea typeface="+mj-ea"/>
              </a:rPr>
              <a:t>更なる増加が見込まれる。</a:t>
            </a:r>
            <a:endParaRPr kumimoji="1" lang="en-US" altLang="ja-JP" sz="1400" dirty="0" smtClean="0">
              <a:latin typeface="Arial Black" pitchFamily="34" charset="0"/>
              <a:ea typeface="+mj-ea"/>
            </a:endParaRPr>
          </a:p>
          <a:p>
            <a:r>
              <a:rPr lang="en-US" altLang="ja-JP" sz="1400" dirty="0" smtClean="0">
                <a:latin typeface="Arial Black" pitchFamily="34" charset="0"/>
                <a:ea typeface="+mj-ea"/>
              </a:rPr>
              <a:t>65</a:t>
            </a:r>
            <a:r>
              <a:rPr lang="ja-JP" altLang="en-US" sz="1400" dirty="0" smtClean="0">
                <a:latin typeface="Arial Black" pitchFamily="34" charset="0"/>
                <a:ea typeface="+mj-ea"/>
              </a:rPr>
              <a:t>歳以上人口の割合は</a:t>
            </a:r>
            <a:r>
              <a:rPr lang="en-US" altLang="ja-JP" sz="1400" dirty="0" smtClean="0">
                <a:latin typeface="Arial Black" pitchFamily="34" charset="0"/>
                <a:ea typeface="+mj-ea"/>
              </a:rPr>
              <a:t>23.2</a:t>
            </a:r>
            <a:r>
              <a:rPr lang="ja-JP" altLang="en-US" sz="1400" dirty="0" smtClean="0">
                <a:latin typeface="Arial Black" pitchFamily="34" charset="0"/>
                <a:ea typeface="+mj-ea"/>
              </a:rPr>
              <a:t>％（埼玉県</a:t>
            </a:r>
            <a:r>
              <a:rPr lang="en-US" altLang="ja-JP" sz="1400" dirty="0" smtClean="0">
                <a:latin typeface="Arial Black" pitchFamily="34" charset="0"/>
                <a:ea typeface="+mj-ea"/>
              </a:rPr>
              <a:t>20.7</a:t>
            </a:r>
            <a:r>
              <a:rPr lang="ja-JP" altLang="en-US" sz="1400" dirty="0" smtClean="0">
                <a:latin typeface="Arial Black" pitchFamily="34" charset="0"/>
                <a:ea typeface="+mj-ea"/>
              </a:rPr>
              <a:t>％、全国</a:t>
            </a:r>
            <a:r>
              <a:rPr lang="en-US" altLang="ja-JP" sz="1400" dirty="0" smtClean="0">
                <a:latin typeface="Arial Black" pitchFamily="34" charset="0"/>
                <a:ea typeface="+mj-ea"/>
              </a:rPr>
              <a:t>23.0</a:t>
            </a:r>
            <a:r>
              <a:rPr lang="ja-JP" altLang="en-US" sz="1400" dirty="0" smtClean="0">
                <a:latin typeface="Arial Black" pitchFamily="34" charset="0"/>
                <a:ea typeface="+mj-ea"/>
              </a:rPr>
              <a:t>％）／平成</a:t>
            </a:r>
            <a:r>
              <a:rPr lang="en-US" altLang="ja-JP" sz="1400" dirty="0" smtClean="0">
                <a:latin typeface="Arial Black" pitchFamily="34" charset="0"/>
                <a:ea typeface="+mj-ea"/>
              </a:rPr>
              <a:t>22</a:t>
            </a:r>
            <a:r>
              <a:rPr lang="ja-JP" altLang="en-US" sz="1400" dirty="0" smtClean="0">
                <a:latin typeface="Arial Black" pitchFamily="34" charset="0"/>
                <a:ea typeface="+mj-ea"/>
              </a:rPr>
              <a:t>年国勢調査</a:t>
            </a:r>
            <a:endParaRPr kumimoji="1" lang="ja-JP" altLang="en-US" sz="1400" dirty="0">
              <a:latin typeface="Arial Black" pitchFamily="34" charset="0"/>
              <a:ea typeface="+mj-ea"/>
            </a:endParaRPr>
          </a:p>
        </p:txBody>
      </p:sp>
      <p:sp>
        <p:nvSpPr>
          <p:cNvPr id="7" name="スライド番号プレースホルダ 6"/>
          <p:cNvSpPr>
            <a:spLocks noGrp="1"/>
          </p:cNvSpPr>
          <p:nvPr>
            <p:ph type="sldNum" sz="quarter" idx="12"/>
          </p:nvPr>
        </p:nvSpPr>
        <p:spPr/>
        <p:txBody>
          <a:bodyPr/>
          <a:lstStyle/>
          <a:p>
            <a:fld id="{0E3293A3-EA7E-4597-A6F5-AF012796E155}" type="slidenum">
              <a:rPr kumimoji="1" lang="ja-JP" altLang="en-US" smtClean="0"/>
              <a:pPr/>
              <a:t>3</a:t>
            </a:fld>
            <a:endParaRPr kumimoji="1" lang="ja-JP" altLang="en-US"/>
          </a:p>
        </p:txBody>
      </p:sp>
      <p:sp>
        <p:nvSpPr>
          <p:cNvPr id="8" name="日付プレースホルダ 7"/>
          <p:cNvSpPr>
            <a:spLocks noGrp="1"/>
          </p:cNvSpPr>
          <p:nvPr>
            <p:ph type="dt" sz="half" idx="10"/>
          </p:nvPr>
        </p:nvSpPr>
        <p:spPr/>
        <p:txBody>
          <a:bodyPr/>
          <a:lstStyle/>
          <a:p>
            <a:r>
              <a:rPr kumimoji="1" lang="en-US" altLang="ja-JP" smtClean="0"/>
              <a:t>2012/11/27</a:t>
            </a:r>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3995936" y="3068960"/>
          <a:ext cx="4536503" cy="2807335"/>
        </p:xfrm>
        <a:graphic>
          <a:graphicData uri="http://schemas.openxmlformats.org/drawingml/2006/table">
            <a:tbl>
              <a:tblPr firstRow="1" bandRow="1">
                <a:tableStyleId>{5C22544A-7EE6-4342-B048-85BDC9FD1C3A}</a:tableStyleId>
              </a:tblPr>
              <a:tblGrid>
                <a:gridCol w="694898"/>
                <a:gridCol w="768321"/>
                <a:gridCol w="768321"/>
                <a:gridCol w="768321"/>
                <a:gridCol w="768321"/>
                <a:gridCol w="768321"/>
              </a:tblGrid>
              <a:tr h="370840">
                <a:tc>
                  <a:txBody>
                    <a:bodyPr/>
                    <a:lstStyle/>
                    <a:p>
                      <a:pPr algn="ctr" fontAlgn="ctr"/>
                      <a:r>
                        <a:rPr lang="ja-JP" altLang="en-US" sz="1400" b="1" i="0" u="none" strike="noStrike" dirty="0">
                          <a:solidFill>
                            <a:schemeClr val="bg1"/>
                          </a:solidFill>
                          <a:latin typeface="Arial Black" pitchFamily="34" charset="0"/>
                        </a:rPr>
                        <a:t>年　次</a:t>
                      </a:r>
                    </a:p>
                  </a:txBody>
                  <a:tcPr marL="9525" marR="9525" marT="9525" marB="0" anchor="ctr"/>
                </a:tc>
                <a:tc>
                  <a:txBody>
                    <a:bodyPr/>
                    <a:lstStyle/>
                    <a:p>
                      <a:pPr algn="ctr" fontAlgn="ctr"/>
                      <a:r>
                        <a:rPr lang="en-US" altLang="ja-JP" sz="1200" b="1" i="0" u="none" strike="noStrike" dirty="0">
                          <a:solidFill>
                            <a:schemeClr val="bg1"/>
                          </a:solidFill>
                          <a:latin typeface="Arial Black" pitchFamily="34" charset="0"/>
                        </a:rPr>
                        <a:t>2002</a:t>
                      </a:r>
                      <a:r>
                        <a:rPr lang="ja-JP" altLang="en-US" sz="1200" b="1" i="0" u="none" strike="noStrike" dirty="0">
                          <a:solidFill>
                            <a:schemeClr val="bg1"/>
                          </a:solidFill>
                          <a:latin typeface="Arial Black" pitchFamily="34" charset="0"/>
                        </a:rPr>
                        <a:t>年</a:t>
                      </a:r>
                      <a:br>
                        <a:rPr lang="ja-JP" altLang="en-US" sz="1200" b="1" i="0" u="none" strike="noStrike" dirty="0">
                          <a:solidFill>
                            <a:schemeClr val="bg1"/>
                          </a:solidFill>
                          <a:latin typeface="Arial Black" pitchFamily="34" charset="0"/>
                        </a:rPr>
                      </a:br>
                      <a:r>
                        <a:rPr lang="ja-JP" altLang="en-US" sz="1200" b="1" i="0" u="none" strike="noStrike" dirty="0">
                          <a:solidFill>
                            <a:schemeClr val="bg1"/>
                          </a:solidFill>
                          <a:latin typeface="Arial Black" pitchFamily="34" charset="0"/>
                        </a:rPr>
                        <a:t>（</a:t>
                      </a:r>
                      <a:r>
                        <a:rPr lang="en-US" sz="1200" b="1" i="0" u="none" strike="noStrike" dirty="0">
                          <a:solidFill>
                            <a:schemeClr val="bg1"/>
                          </a:solidFill>
                          <a:latin typeface="Arial Black" pitchFamily="34" charset="0"/>
                        </a:rPr>
                        <a:t>Ｈ１４）</a:t>
                      </a:r>
                    </a:p>
                  </a:txBody>
                  <a:tcPr marL="9525" marR="9525" marT="9525" marB="0" anchor="ctr"/>
                </a:tc>
                <a:tc>
                  <a:txBody>
                    <a:bodyPr/>
                    <a:lstStyle/>
                    <a:p>
                      <a:pPr algn="ctr" fontAlgn="ctr"/>
                      <a:r>
                        <a:rPr lang="en-US" altLang="ja-JP" sz="1200" b="1" i="0" u="none" strike="noStrike" dirty="0">
                          <a:solidFill>
                            <a:schemeClr val="bg1"/>
                          </a:solidFill>
                          <a:latin typeface="Arial Black" pitchFamily="34" charset="0"/>
                        </a:rPr>
                        <a:t>2007</a:t>
                      </a:r>
                      <a:r>
                        <a:rPr lang="ja-JP" altLang="en-US" sz="1200" b="1" i="0" u="none" strike="noStrike" dirty="0">
                          <a:solidFill>
                            <a:schemeClr val="bg1"/>
                          </a:solidFill>
                          <a:latin typeface="Arial Black" pitchFamily="34" charset="0"/>
                        </a:rPr>
                        <a:t>年</a:t>
                      </a:r>
                      <a:br>
                        <a:rPr lang="ja-JP" altLang="en-US" sz="1200" b="1" i="0" u="none" strike="noStrike" dirty="0">
                          <a:solidFill>
                            <a:schemeClr val="bg1"/>
                          </a:solidFill>
                          <a:latin typeface="Arial Black" pitchFamily="34" charset="0"/>
                        </a:rPr>
                      </a:br>
                      <a:r>
                        <a:rPr lang="ja-JP" altLang="en-US" sz="1200" b="1" i="0" u="none" strike="noStrike" dirty="0">
                          <a:solidFill>
                            <a:schemeClr val="bg1"/>
                          </a:solidFill>
                          <a:latin typeface="Arial Black" pitchFamily="34" charset="0"/>
                        </a:rPr>
                        <a:t>（</a:t>
                      </a:r>
                      <a:r>
                        <a:rPr lang="en-US" sz="1200" b="1" i="0" u="none" strike="noStrike" dirty="0">
                          <a:solidFill>
                            <a:schemeClr val="bg1"/>
                          </a:solidFill>
                          <a:latin typeface="Arial Black" pitchFamily="34" charset="0"/>
                        </a:rPr>
                        <a:t>Ｈ１９）</a:t>
                      </a:r>
                    </a:p>
                  </a:txBody>
                  <a:tcPr marL="9525" marR="9525" marT="9525" marB="0" anchor="ctr"/>
                </a:tc>
                <a:tc>
                  <a:txBody>
                    <a:bodyPr/>
                    <a:lstStyle/>
                    <a:p>
                      <a:pPr algn="ctr" fontAlgn="ctr"/>
                      <a:r>
                        <a:rPr lang="en-US" altLang="ja-JP" sz="1200" b="1" i="0" u="none" strike="noStrike" dirty="0">
                          <a:solidFill>
                            <a:schemeClr val="bg1"/>
                          </a:solidFill>
                          <a:latin typeface="Arial Black" pitchFamily="34" charset="0"/>
                        </a:rPr>
                        <a:t>2012</a:t>
                      </a:r>
                      <a:r>
                        <a:rPr lang="ja-JP" altLang="en-US" sz="1200" b="1" i="0" u="none" strike="noStrike" dirty="0">
                          <a:solidFill>
                            <a:schemeClr val="bg1"/>
                          </a:solidFill>
                          <a:latin typeface="Arial Black" pitchFamily="34" charset="0"/>
                        </a:rPr>
                        <a:t>年</a:t>
                      </a:r>
                      <a:br>
                        <a:rPr lang="ja-JP" altLang="en-US" sz="1200" b="1" i="0" u="none" strike="noStrike" dirty="0">
                          <a:solidFill>
                            <a:schemeClr val="bg1"/>
                          </a:solidFill>
                          <a:latin typeface="Arial Black" pitchFamily="34" charset="0"/>
                        </a:rPr>
                      </a:br>
                      <a:r>
                        <a:rPr lang="ja-JP" altLang="en-US" sz="1200" b="1" i="0" u="none" strike="noStrike" dirty="0">
                          <a:solidFill>
                            <a:schemeClr val="bg1"/>
                          </a:solidFill>
                          <a:latin typeface="Arial Black" pitchFamily="34" charset="0"/>
                        </a:rPr>
                        <a:t>（</a:t>
                      </a:r>
                      <a:r>
                        <a:rPr lang="en-US" sz="1200" b="1" i="0" u="none" strike="noStrike" dirty="0">
                          <a:solidFill>
                            <a:schemeClr val="bg1"/>
                          </a:solidFill>
                          <a:latin typeface="Arial Black" pitchFamily="34" charset="0"/>
                        </a:rPr>
                        <a:t>Ｈ２３）</a:t>
                      </a:r>
                    </a:p>
                  </a:txBody>
                  <a:tcPr marL="9525" marR="9525" marT="9525" marB="0" anchor="ctr"/>
                </a:tc>
                <a:tc>
                  <a:txBody>
                    <a:bodyPr/>
                    <a:lstStyle/>
                    <a:p>
                      <a:pPr algn="ctr" fontAlgn="ctr"/>
                      <a:r>
                        <a:rPr lang="ja-JP" altLang="en-US" sz="1200" b="1" i="0" u="none" strike="noStrike" dirty="0">
                          <a:solidFill>
                            <a:schemeClr val="bg1"/>
                          </a:solidFill>
                          <a:latin typeface="Arial Black" pitchFamily="34" charset="0"/>
                        </a:rPr>
                        <a:t>伸び</a:t>
                      </a:r>
                      <a:br>
                        <a:rPr lang="ja-JP" altLang="en-US" sz="1200" b="1" i="0" u="none" strike="noStrike" dirty="0">
                          <a:solidFill>
                            <a:schemeClr val="bg1"/>
                          </a:solidFill>
                          <a:latin typeface="Arial Black" pitchFamily="34" charset="0"/>
                        </a:rPr>
                      </a:br>
                      <a:r>
                        <a:rPr lang="en-US" altLang="ja-JP" sz="1200" b="1" i="0" u="none" strike="noStrike" dirty="0">
                          <a:solidFill>
                            <a:schemeClr val="bg1"/>
                          </a:solidFill>
                          <a:latin typeface="Arial Black" pitchFamily="34" charset="0"/>
                        </a:rPr>
                        <a:t>2012</a:t>
                      </a:r>
                      <a:r>
                        <a:rPr lang="ja-JP" altLang="en-US" sz="1200" b="1" i="0" u="none" strike="noStrike" dirty="0">
                          <a:solidFill>
                            <a:schemeClr val="bg1"/>
                          </a:solidFill>
                          <a:latin typeface="Arial Black" pitchFamily="34" charset="0"/>
                        </a:rPr>
                        <a:t>／</a:t>
                      </a:r>
                      <a:r>
                        <a:rPr lang="en-US" altLang="ja-JP" sz="1200" b="1" i="0" u="none" strike="noStrike" dirty="0" smtClean="0">
                          <a:solidFill>
                            <a:schemeClr val="bg1"/>
                          </a:solidFill>
                          <a:latin typeface="Arial Black" pitchFamily="34" charset="0"/>
                        </a:rPr>
                        <a:t>2002 </a:t>
                      </a:r>
                      <a:endParaRPr lang="en-US" altLang="ja-JP" sz="1200" b="1" i="0" u="none" strike="noStrike" dirty="0">
                        <a:solidFill>
                          <a:schemeClr val="bg1"/>
                        </a:solidFill>
                        <a:latin typeface="Arial Black" pitchFamily="34" charset="0"/>
                      </a:endParaRPr>
                    </a:p>
                  </a:txBody>
                  <a:tcPr marL="9525" marR="9525" marT="9525" marB="0" anchor="ctr"/>
                </a:tc>
                <a:tc>
                  <a:txBody>
                    <a:bodyPr/>
                    <a:lstStyle/>
                    <a:p>
                      <a:pPr algn="ctr" fontAlgn="ctr"/>
                      <a:r>
                        <a:rPr lang="en-US" altLang="ja-JP" sz="1200" b="1" i="0" u="none" strike="noStrike" dirty="0">
                          <a:solidFill>
                            <a:schemeClr val="bg1"/>
                          </a:solidFill>
                          <a:latin typeface="Arial Black" pitchFamily="34" charset="0"/>
                        </a:rPr>
                        <a:t>65</a:t>
                      </a:r>
                      <a:r>
                        <a:rPr lang="ja-JP" altLang="en-US" sz="1200" b="1" i="0" u="none" strike="noStrike" dirty="0">
                          <a:solidFill>
                            <a:schemeClr val="bg1"/>
                          </a:solidFill>
                          <a:latin typeface="Arial Black" pitchFamily="34" charset="0"/>
                        </a:rPr>
                        <a:t>歳以上</a:t>
                      </a:r>
                      <a:br>
                        <a:rPr lang="ja-JP" altLang="en-US" sz="1200" b="1" i="0" u="none" strike="noStrike" dirty="0">
                          <a:solidFill>
                            <a:schemeClr val="bg1"/>
                          </a:solidFill>
                          <a:latin typeface="Arial Black" pitchFamily="34" charset="0"/>
                        </a:rPr>
                      </a:br>
                      <a:r>
                        <a:rPr lang="ja-JP" altLang="en-US" sz="1200" b="1" i="0" u="none" strike="noStrike" dirty="0">
                          <a:solidFill>
                            <a:schemeClr val="bg1"/>
                          </a:solidFill>
                          <a:latin typeface="Arial Black" pitchFamily="34" charset="0"/>
                        </a:rPr>
                        <a:t>人口割合</a:t>
                      </a:r>
                      <a:br>
                        <a:rPr lang="ja-JP" altLang="en-US" sz="1200" b="1" i="0" u="none" strike="noStrike" dirty="0">
                          <a:solidFill>
                            <a:schemeClr val="bg1"/>
                          </a:solidFill>
                          <a:latin typeface="Arial Black" pitchFamily="34" charset="0"/>
                        </a:rPr>
                      </a:br>
                      <a:r>
                        <a:rPr lang="ja-JP" altLang="en-US" sz="1200" b="1" i="0" u="none" strike="noStrike" dirty="0">
                          <a:solidFill>
                            <a:schemeClr val="bg1"/>
                          </a:solidFill>
                          <a:latin typeface="Arial Black" pitchFamily="34" charset="0"/>
                        </a:rPr>
                        <a:t>（</a:t>
                      </a:r>
                      <a:r>
                        <a:rPr lang="en-US" altLang="ja-JP" sz="1200" b="1" i="0" u="none" strike="noStrike" dirty="0">
                          <a:solidFill>
                            <a:schemeClr val="bg1"/>
                          </a:solidFill>
                          <a:latin typeface="Arial Black" pitchFamily="34" charset="0"/>
                        </a:rPr>
                        <a:t>2012</a:t>
                      </a:r>
                      <a:r>
                        <a:rPr lang="ja-JP" altLang="en-US" sz="1200" b="1" i="0" u="none" strike="noStrike" dirty="0">
                          <a:solidFill>
                            <a:schemeClr val="bg1"/>
                          </a:solidFill>
                          <a:latin typeface="Arial Black" pitchFamily="34" charset="0"/>
                        </a:rPr>
                        <a:t>）</a:t>
                      </a:r>
                    </a:p>
                  </a:txBody>
                  <a:tcPr marL="9525" marR="9525" marT="9525" marB="0" anchor="ctr"/>
                </a:tc>
              </a:tr>
              <a:tr h="70475">
                <a:tc>
                  <a:txBody>
                    <a:bodyPr/>
                    <a:lstStyle/>
                    <a:p>
                      <a:pPr algn="ctr" fontAlgn="ctr">
                        <a:lnSpc>
                          <a:spcPts val="1600"/>
                        </a:lnSpc>
                      </a:pPr>
                      <a:r>
                        <a:rPr lang="ja-JP" altLang="en-US" sz="1200" b="0" i="0" u="none" strike="noStrike" dirty="0">
                          <a:solidFill>
                            <a:srgbClr val="000000"/>
                          </a:solidFill>
                          <a:latin typeface="Arial Black" pitchFamily="34" charset="0"/>
                          <a:ea typeface="HGS創英角ｺﾞｼｯｸUB" pitchFamily="50" charset="-128"/>
                        </a:rPr>
                        <a:t>飯　能</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21,712</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21,689</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21,812</a:t>
                      </a:r>
                    </a:p>
                  </a:txBody>
                  <a:tcPr marL="9525" marR="9525" marT="9525" marB="0" anchor="ctr"/>
                </a:tc>
                <a:tc>
                  <a:txBody>
                    <a:bodyPr/>
                    <a:lstStyle/>
                    <a:p>
                      <a:pPr algn="ctr" fontAlgn="ctr">
                        <a:lnSpc>
                          <a:spcPts val="1600"/>
                        </a:lnSpc>
                      </a:pPr>
                      <a:r>
                        <a:rPr lang="en-US" altLang="ja-JP" sz="1200" b="0" i="0" u="none" strike="noStrike" dirty="0">
                          <a:solidFill>
                            <a:srgbClr val="00B050"/>
                          </a:solidFill>
                          <a:latin typeface="Arial Black" pitchFamily="34" charset="0"/>
                          <a:ea typeface="HGS創英角ｺﾞｼｯｸUB" pitchFamily="50" charset="-128"/>
                        </a:rPr>
                        <a:t>1.00 </a:t>
                      </a:r>
                    </a:p>
                  </a:txBody>
                  <a:tcPr marL="9525" marR="9525" marT="9525" marB="0" anchor="ctr"/>
                </a:tc>
                <a:tc>
                  <a:txBody>
                    <a:bodyPr/>
                    <a:lstStyle/>
                    <a:p>
                      <a:pPr algn="ctr" fontAlgn="ctr">
                        <a:lnSpc>
                          <a:spcPts val="1600"/>
                        </a:lnSpc>
                      </a:pPr>
                      <a:r>
                        <a:rPr lang="en-US" altLang="ja-JP" sz="1200" b="0" i="0" u="none" strike="noStrike" dirty="0">
                          <a:solidFill>
                            <a:srgbClr val="FF0000"/>
                          </a:solidFill>
                          <a:latin typeface="Arial Black" pitchFamily="34" charset="0"/>
                          <a:ea typeface="HGS創英角ｺﾞｼｯｸUB" pitchFamily="50" charset="-128"/>
                        </a:rPr>
                        <a:t>23.7%</a:t>
                      </a:r>
                    </a:p>
                  </a:txBody>
                  <a:tcPr marL="9525" marR="9525" marT="9525" marB="0" anchor="ctr"/>
                </a:tc>
              </a:tr>
              <a:tr h="0">
                <a:tc>
                  <a:txBody>
                    <a:bodyPr/>
                    <a:lstStyle/>
                    <a:p>
                      <a:pPr algn="ctr" fontAlgn="ctr">
                        <a:lnSpc>
                          <a:spcPts val="1600"/>
                        </a:lnSpc>
                      </a:pPr>
                      <a:r>
                        <a:rPr lang="ja-JP" altLang="en-US" sz="1200" b="0" i="0" u="none" strike="noStrike" dirty="0">
                          <a:solidFill>
                            <a:srgbClr val="000000"/>
                          </a:solidFill>
                          <a:latin typeface="Arial Black" pitchFamily="34" charset="0"/>
                          <a:ea typeface="HGS創英角ｺﾞｼｯｸUB" pitchFamily="50" charset="-128"/>
                        </a:rPr>
                        <a:t>精　明</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16,929</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16,823</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16,513</a:t>
                      </a:r>
                    </a:p>
                  </a:txBody>
                  <a:tcPr marL="9525" marR="9525" marT="9525" marB="0" anchor="ctr"/>
                </a:tc>
                <a:tc>
                  <a:txBody>
                    <a:bodyPr/>
                    <a:lstStyle/>
                    <a:p>
                      <a:pPr algn="ctr" fontAlgn="ctr">
                        <a:lnSpc>
                          <a:spcPts val="1600"/>
                        </a:lnSpc>
                      </a:pPr>
                      <a:r>
                        <a:rPr lang="en-US" altLang="ja-JP" sz="1200" b="0" i="0" u="none" strike="noStrike" dirty="0">
                          <a:solidFill>
                            <a:srgbClr val="00B050"/>
                          </a:solidFill>
                          <a:latin typeface="Arial Black" pitchFamily="34" charset="0"/>
                          <a:ea typeface="HGS創英角ｺﾞｼｯｸUB" pitchFamily="50" charset="-128"/>
                        </a:rPr>
                        <a:t>0.98 </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21.9%</a:t>
                      </a:r>
                    </a:p>
                  </a:txBody>
                  <a:tcPr marL="9525" marR="9525" marT="9525" marB="0" anchor="ctr"/>
                </a:tc>
              </a:tr>
              <a:tr h="149081">
                <a:tc>
                  <a:txBody>
                    <a:bodyPr/>
                    <a:lstStyle/>
                    <a:p>
                      <a:pPr algn="ctr" fontAlgn="ctr">
                        <a:lnSpc>
                          <a:spcPts val="1600"/>
                        </a:lnSpc>
                      </a:pPr>
                      <a:r>
                        <a:rPr lang="ja-JP" altLang="en-US" sz="1200" b="0" i="0" u="none" strike="noStrike" dirty="0">
                          <a:solidFill>
                            <a:srgbClr val="000000"/>
                          </a:solidFill>
                          <a:latin typeface="Arial Black" pitchFamily="34" charset="0"/>
                          <a:ea typeface="HGS創英角ｺﾞｼｯｸUB" pitchFamily="50" charset="-128"/>
                        </a:rPr>
                        <a:t>加　治</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20,330</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19,971</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19,846</a:t>
                      </a:r>
                    </a:p>
                  </a:txBody>
                  <a:tcPr marL="9525" marR="9525" marT="9525" marB="0" anchor="ctr"/>
                </a:tc>
                <a:tc>
                  <a:txBody>
                    <a:bodyPr/>
                    <a:lstStyle/>
                    <a:p>
                      <a:pPr algn="ctr" fontAlgn="ctr">
                        <a:lnSpc>
                          <a:spcPts val="1600"/>
                        </a:lnSpc>
                      </a:pPr>
                      <a:r>
                        <a:rPr lang="en-US" altLang="ja-JP" sz="1200" b="0" i="0" u="none" strike="noStrike" dirty="0">
                          <a:solidFill>
                            <a:srgbClr val="00B050"/>
                          </a:solidFill>
                          <a:latin typeface="Arial Black" pitchFamily="34" charset="0"/>
                          <a:ea typeface="HGS創英角ｺﾞｼｯｸUB" pitchFamily="50" charset="-128"/>
                        </a:rPr>
                        <a:t>0.98 </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21.8%</a:t>
                      </a:r>
                    </a:p>
                  </a:txBody>
                  <a:tcPr marL="9525" marR="9525" marT="9525" marB="0" anchor="ctr"/>
                </a:tc>
              </a:tr>
              <a:tr h="80372">
                <a:tc>
                  <a:txBody>
                    <a:bodyPr/>
                    <a:lstStyle/>
                    <a:p>
                      <a:pPr algn="ctr" fontAlgn="ctr">
                        <a:lnSpc>
                          <a:spcPts val="1600"/>
                        </a:lnSpc>
                      </a:pPr>
                      <a:r>
                        <a:rPr lang="ja-JP" altLang="en-US" sz="1200" b="0" i="0" u="none" strike="noStrike" dirty="0">
                          <a:solidFill>
                            <a:srgbClr val="000000"/>
                          </a:solidFill>
                          <a:latin typeface="Arial Black" pitchFamily="34" charset="0"/>
                          <a:ea typeface="HGS創英角ｺﾞｼｯｸUB" pitchFamily="50" charset="-128"/>
                        </a:rPr>
                        <a:t>美杉台</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4,851</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5,020</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5,875</a:t>
                      </a:r>
                    </a:p>
                  </a:txBody>
                  <a:tcPr marL="9525" marR="9525" marT="9525" marB="0" anchor="ctr"/>
                </a:tc>
                <a:tc>
                  <a:txBody>
                    <a:bodyPr/>
                    <a:lstStyle/>
                    <a:p>
                      <a:pPr algn="ctr" fontAlgn="ctr">
                        <a:lnSpc>
                          <a:spcPts val="1600"/>
                        </a:lnSpc>
                      </a:pPr>
                      <a:r>
                        <a:rPr lang="en-US" altLang="ja-JP" sz="1200" b="0" i="0" u="none" strike="noStrike" dirty="0">
                          <a:solidFill>
                            <a:srgbClr val="00B050"/>
                          </a:solidFill>
                          <a:latin typeface="Arial Black" pitchFamily="34" charset="0"/>
                          <a:ea typeface="HGS創英角ｺﾞｼｯｸUB" pitchFamily="50" charset="-128"/>
                        </a:rPr>
                        <a:t>1.21 </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15.9%</a:t>
                      </a:r>
                    </a:p>
                  </a:txBody>
                  <a:tcPr marL="9525" marR="9525" marT="9525" marB="0" anchor="ctr"/>
                </a:tc>
              </a:tr>
              <a:tr h="155679">
                <a:tc>
                  <a:txBody>
                    <a:bodyPr/>
                    <a:lstStyle/>
                    <a:p>
                      <a:pPr algn="ctr" fontAlgn="ctr">
                        <a:lnSpc>
                          <a:spcPts val="1600"/>
                        </a:lnSpc>
                      </a:pPr>
                      <a:r>
                        <a:rPr lang="ja-JP" altLang="en-US" sz="1200" b="0" i="0" u="none" strike="noStrike" dirty="0">
                          <a:solidFill>
                            <a:srgbClr val="000000"/>
                          </a:solidFill>
                          <a:latin typeface="Arial Black" pitchFamily="34" charset="0"/>
                          <a:ea typeface="HGS創英角ｺﾞｼｯｸUB" pitchFamily="50" charset="-128"/>
                        </a:rPr>
                        <a:t>南高麗</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2,762</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2,870</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2,392</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0.87 </a:t>
                      </a:r>
                    </a:p>
                  </a:txBody>
                  <a:tcPr marL="9525" marR="9525" marT="9525" marB="0" anchor="ctr"/>
                </a:tc>
                <a:tc>
                  <a:txBody>
                    <a:bodyPr/>
                    <a:lstStyle/>
                    <a:p>
                      <a:pPr algn="ctr" fontAlgn="ctr">
                        <a:lnSpc>
                          <a:spcPts val="1600"/>
                        </a:lnSpc>
                      </a:pPr>
                      <a:r>
                        <a:rPr lang="en-US" altLang="ja-JP" sz="1200" b="0" i="0" u="none" strike="noStrike" dirty="0">
                          <a:solidFill>
                            <a:srgbClr val="FF0000"/>
                          </a:solidFill>
                          <a:latin typeface="Arial Black" pitchFamily="34" charset="0"/>
                          <a:ea typeface="HGS創英角ｺﾞｼｯｸUB" pitchFamily="50" charset="-128"/>
                        </a:rPr>
                        <a:t>29.5%</a:t>
                      </a:r>
                    </a:p>
                  </a:txBody>
                  <a:tcPr marL="9525" marR="9525" marT="9525" marB="0" anchor="ctr"/>
                </a:tc>
              </a:tr>
              <a:tr h="158978">
                <a:tc>
                  <a:txBody>
                    <a:bodyPr/>
                    <a:lstStyle/>
                    <a:p>
                      <a:pPr algn="ctr" fontAlgn="ctr">
                        <a:lnSpc>
                          <a:spcPts val="1600"/>
                        </a:lnSpc>
                      </a:pPr>
                      <a:r>
                        <a:rPr lang="ja-JP" altLang="en-US" sz="1200" b="0" i="0" u="none" strike="noStrike" dirty="0">
                          <a:solidFill>
                            <a:srgbClr val="000000"/>
                          </a:solidFill>
                          <a:latin typeface="Arial Black" pitchFamily="34" charset="0"/>
                          <a:ea typeface="HGS創英角ｺﾞｼｯｸUB" pitchFamily="50" charset="-128"/>
                        </a:rPr>
                        <a:t>吾　野</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3,122</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2,763</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2,406</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0.77 </a:t>
                      </a:r>
                    </a:p>
                  </a:txBody>
                  <a:tcPr marL="9525" marR="9525" marT="9525" marB="0" anchor="ctr"/>
                </a:tc>
                <a:tc>
                  <a:txBody>
                    <a:bodyPr/>
                    <a:lstStyle/>
                    <a:p>
                      <a:pPr algn="ctr" fontAlgn="ctr">
                        <a:lnSpc>
                          <a:spcPts val="1600"/>
                        </a:lnSpc>
                      </a:pPr>
                      <a:r>
                        <a:rPr lang="en-US" altLang="ja-JP" sz="1200" b="0" i="0" u="none" strike="noStrike" dirty="0">
                          <a:solidFill>
                            <a:srgbClr val="FF0000"/>
                          </a:solidFill>
                          <a:latin typeface="Arial Black" pitchFamily="34" charset="0"/>
                          <a:ea typeface="HGS創英角ｺﾞｼｯｸUB" pitchFamily="50" charset="-128"/>
                        </a:rPr>
                        <a:t>31.2%</a:t>
                      </a:r>
                    </a:p>
                  </a:txBody>
                  <a:tcPr marL="9525" marR="9525" marT="9525" marB="0" anchor="ctr"/>
                </a:tc>
              </a:tr>
              <a:tr h="90269">
                <a:tc>
                  <a:txBody>
                    <a:bodyPr/>
                    <a:lstStyle/>
                    <a:p>
                      <a:pPr algn="ctr" fontAlgn="ctr">
                        <a:lnSpc>
                          <a:spcPts val="1600"/>
                        </a:lnSpc>
                      </a:pPr>
                      <a:r>
                        <a:rPr lang="ja-JP" altLang="en-US" sz="1200" b="0" i="0" u="none" strike="noStrike" dirty="0">
                          <a:solidFill>
                            <a:srgbClr val="000000"/>
                          </a:solidFill>
                          <a:latin typeface="Arial Black" pitchFamily="34" charset="0"/>
                          <a:ea typeface="HGS創英角ｺﾞｼｯｸUB" pitchFamily="50" charset="-128"/>
                        </a:rPr>
                        <a:t>東吾野</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2,702</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2,441</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2,176</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0.81 </a:t>
                      </a:r>
                    </a:p>
                  </a:txBody>
                  <a:tcPr marL="9525" marR="9525" marT="9525" marB="0" anchor="ctr"/>
                </a:tc>
                <a:tc>
                  <a:txBody>
                    <a:bodyPr/>
                    <a:lstStyle/>
                    <a:p>
                      <a:pPr algn="ctr" fontAlgn="ctr">
                        <a:lnSpc>
                          <a:spcPts val="1600"/>
                        </a:lnSpc>
                      </a:pPr>
                      <a:r>
                        <a:rPr lang="en-US" altLang="ja-JP" sz="1200" b="0" i="0" u="none" strike="noStrike" dirty="0">
                          <a:solidFill>
                            <a:srgbClr val="000000"/>
                          </a:solidFill>
                          <a:latin typeface="Arial Black" pitchFamily="34" charset="0"/>
                          <a:ea typeface="HGS創英角ｺﾞｼｯｸUB" pitchFamily="50" charset="-128"/>
                        </a:rPr>
                        <a:t>21.3%</a:t>
                      </a:r>
                    </a:p>
                  </a:txBody>
                  <a:tcPr marL="9525" marR="9525" marT="9525" marB="0" anchor="ctr"/>
                </a:tc>
              </a:tr>
              <a:tr h="93568">
                <a:tc>
                  <a:txBody>
                    <a:bodyPr/>
                    <a:lstStyle/>
                    <a:p>
                      <a:pPr algn="ctr" fontAlgn="ctr"/>
                      <a:r>
                        <a:rPr lang="ja-JP" altLang="en-US" sz="1200" b="0" i="0" u="none" strike="noStrike" dirty="0">
                          <a:solidFill>
                            <a:srgbClr val="000000"/>
                          </a:solidFill>
                          <a:latin typeface="Arial Black" pitchFamily="34" charset="0"/>
                          <a:ea typeface="HGS創英角ｺﾞｼｯｸUB" pitchFamily="50" charset="-128"/>
                        </a:rPr>
                        <a:t>原市場</a:t>
                      </a:r>
                    </a:p>
                  </a:txBody>
                  <a:tcPr marL="9525" marR="9525" marT="9525" marB="0" anchor="ctr"/>
                </a:tc>
                <a:tc>
                  <a:txBody>
                    <a:bodyPr/>
                    <a:lstStyle/>
                    <a:p>
                      <a:pPr algn="ctr" fontAlgn="ctr"/>
                      <a:r>
                        <a:rPr lang="en-US" altLang="ja-JP" sz="1200" b="0" i="0" u="none" strike="noStrike" dirty="0">
                          <a:solidFill>
                            <a:srgbClr val="000000"/>
                          </a:solidFill>
                          <a:latin typeface="Arial Black" pitchFamily="34" charset="0"/>
                          <a:ea typeface="HGS創英角ｺﾞｼｯｸUB" pitchFamily="50" charset="-128"/>
                        </a:rPr>
                        <a:t>9,915</a:t>
                      </a:r>
                    </a:p>
                  </a:txBody>
                  <a:tcPr marL="9525" marR="9525" marT="9525" marB="0" anchor="ctr"/>
                </a:tc>
                <a:tc>
                  <a:txBody>
                    <a:bodyPr/>
                    <a:lstStyle/>
                    <a:p>
                      <a:pPr algn="ctr" fontAlgn="ctr"/>
                      <a:r>
                        <a:rPr lang="en-US" altLang="ja-JP" sz="1200" b="0" i="0" u="none" strike="noStrike" dirty="0">
                          <a:solidFill>
                            <a:srgbClr val="000000"/>
                          </a:solidFill>
                          <a:latin typeface="Arial Black" pitchFamily="34" charset="0"/>
                          <a:ea typeface="HGS創英角ｺﾞｼｯｸUB" pitchFamily="50" charset="-128"/>
                        </a:rPr>
                        <a:t>9,161</a:t>
                      </a:r>
                    </a:p>
                  </a:txBody>
                  <a:tcPr marL="9525" marR="9525" marT="9525" marB="0" anchor="ctr"/>
                </a:tc>
                <a:tc>
                  <a:txBody>
                    <a:bodyPr/>
                    <a:lstStyle/>
                    <a:p>
                      <a:pPr algn="ctr" fontAlgn="ctr"/>
                      <a:r>
                        <a:rPr lang="en-US" altLang="ja-JP" sz="1200" b="0" i="0" u="none" strike="noStrike" dirty="0">
                          <a:solidFill>
                            <a:srgbClr val="000000"/>
                          </a:solidFill>
                          <a:latin typeface="Arial Black" pitchFamily="34" charset="0"/>
                          <a:ea typeface="HGS創英角ｺﾞｼｯｸUB" pitchFamily="50" charset="-128"/>
                        </a:rPr>
                        <a:t>8,385</a:t>
                      </a:r>
                    </a:p>
                  </a:txBody>
                  <a:tcPr marL="9525" marR="9525" marT="9525" marB="0" anchor="ctr"/>
                </a:tc>
                <a:tc>
                  <a:txBody>
                    <a:bodyPr/>
                    <a:lstStyle/>
                    <a:p>
                      <a:pPr algn="ctr" fontAlgn="ctr"/>
                      <a:r>
                        <a:rPr lang="en-US" altLang="ja-JP" sz="1200" b="0" i="0" u="none" strike="noStrike" dirty="0">
                          <a:solidFill>
                            <a:srgbClr val="000000"/>
                          </a:solidFill>
                          <a:latin typeface="Arial Black" pitchFamily="34" charset="0"/>
                          <a:ea typeface="HGS創英角ｺﾞｼｯｸUB" pitchFamily="50" charset="-128"/>
                        </a:rPr>
                        <a:t>0.85 </a:t>
                      </a:r>
                    </a:p>
                  </a:txBody>
                  <a:tcPr marL="9525" marR="9525" marT="9525" marB="0" anchor="ctr"/>
                </a:tc>
                <a:tc>
                  <a:txBody>
                    <a:bodyPr/>
                    <a:lstStyle/>
                    <a:p>
                      <a:pPr algn="ctr" fontAlgn="ctr"/>
                      <a:r>
                        <a:rPr lang="en-US" altLang="ja-JP" sz="1200" b="0" i="0" u="none" strike="noStrike" dirty="0">
                          <a:solidFill>
                            <a:srgbClr val="FF0000"/>
                          </a:solidFill>
                          <a:latin typeface="Arial Black" pitchFamily="34" charset="0"/>
                          <a:ea typeface="HGS創英角ｺﾞｼｯｸUB" pitchFamily="50" charset="-128"/>
                        </a:rPr>
                        <a:t>36.7%</a:t>
                      </a:r>
                    </a:p>
                  </a:txBody>
                  <a:tcPr marL="9525" marR="9525" marT="9525" marB="0" anchor="ctr"/>
                </a:tc>
              </a:tr>
              <a:tr h="117187">
                <a:tc>
                  <a:txBody>
                    <a:bodyPr/>
                    <a:lstStyle/>
                    <a:p>
                      <a:pPr algn="ctr" fontAlgn="ctr"/>
                      <a:r>
                        <a:rPr lang="ja-JP" altLang="en-US" sz="1200" b="0" i="0" u="none" strike="noStrike" dirty="0">
                          <a:solidFill>
                            <a:srgbClr val="000000"/>
                          </a:solidFill>
                          <a:latin typeface="Arial Black" pitchFamily="34" charset="0"/>
                          <a:ea typeface="HGS創英角ｺﾞｼｯｸUB" pitchFamily="50" charset="-128"/>
                        </a:rPr>
                        <a:t>名　栗</a:t>
                      </a:r>
                    </a:p>
                  </a:txBody>
                  <a:tcPr marL="9525" marR="9525" marT="9525" marB="0" anchor="ctr"/>
                </a:tc>
                <a:tc>
                  <a:txBody>
                    <a:bodyPr/>
                    <a:lstStyle/>
                    <a:p>
                      <a:pPr algn="ctr" fontAlgn="ctr"/>
                      <a:r>
                        <a:rPr lang="en-US" altLang="ja-JP" sz="1200" b="0" i="0" u="none" strike="noStrike" dirty="0">
                          <a:solidFill>
                            <a:srgbClr val="000000"/>
                          </a:solidFill>
                          <a:latin typeface="Arial Black" pitchFamily="34" charset="0"/>
                          <a:ea typeface="HGS創英角ｺﾞｼｯｸUB" pitchFamily="50" charset="-128"/>
                        </a:rPr>
                        <a:t>2,724</a:t>
                      </a:r>
                    </a:p>
                  </a:txBody>
                  <a:tcPr marL="9525" marR="9525" marT="9525" marB="0" anchor="ctr"/>
                </a:tc>
                <a:tc>
                  <a:txBody>
                    <a:bodyPr/>
                    <a:lstStyle/>
                    <a:p>
                      <a:pPr algn="ctr" fontAlgn="ctr"/>
                      <a:r>
                        <a:rPr lang="en-US" altLang="ja-JP" sz="1200" b="0" i="0" u="none" strike="noStrike" dirty="0">
                          <a:solidFill>
                            <a:srgbClr val="000000"/>
                          </a:solidFill>
                          <a:latin typeface="Arial Black" pitchFamily="34" charset="0"/>
                          <a:ea typeface="HGS創英角ｺﾞｼｯｸUB" pitchFamily="50" charset="-128"/>
                        </a:rPr>
                        <a:t>2,487</a:t>
                      </a:r>
                    </a:p>
                  </a:txBody>
                  <a:tcPr marL="9525" marR="9525" marT="9525" marB="0" anchor="ctr"/>
                </a:tc>
                <a:tc>
                  <a:txBody>
                    <a:bodyPr/>
                    <a:lstStyle/>
                    <a:p>
                      <a:pPr algn="ctr" fontAlgn="ctr"/>
                      <a:r>
                        <a:rPr lang="en-US" altLang="ja-JP" sz="1200" b="0" i="0" u="none" strike="noStrike" dirty="0">
                          <a:solidFill>
                            <a:srgbClr val="000000"/>
                          </a:solidFill>
                          <a:latin typeface="Arial Black" pitchFamily="34" charset="0"/>
                          <a:ea typeface="HGS創英角ｺﾞｼｯｸUB" pitchFamily="50" charset="-128"/>
                        </a:rPr>
                        <a:t>2,209</a:t>
                      </a:r>
                    </a:p>
                  </a:txBody>
                  <a:tcPr marL="9525" marR="9525" marT="9525" marB="0" anchor="ctr"/>
                </a:tc>
                <a:tc>
                  <a:txBody>
                    <a:bodyPr/>
                    <a:lstStyle/>
                    <a:p>
                      <a:pPr algn="ctr" fontAlgn="ctr"/>
                      <a:r>
                        <a:rPr lang="en-US" altLang="ja-JP" sz="1200" b="0" i="0" u="none" strike="noStrike" dirty="0">
                          <a:solidFill>
                            <a:srgbClr val="000000"/>
                          </a:solidFill>
                          <a:latin typeface="Arial Black" pitchFamily="34" charset="0"/>
                          <a:ea typeface="HGS創英角ｺﾞｼｯｸUB" pitchFamily="50" charset="-128"/>
                        </a:rPr>
                        <a:t>0.81 </a:t>
                      </a:r>
                    </a:p>
                  </a:txBody>
                  <a:tcPr marL="9525" marR="9525" marT="9525" marB="0" anchor="ctr"/>
                </a:tc>
                <a:tc>
                  <a:txBody>
                    <a:bodyPr/>
                    <a:lstStyle/>
                    <a:p>
                      <a:pPr algn="ctr" fontAlgn="ctr"/>
                      <a:r>
                        <a:rPr lang="en-US" altLang="ja-JP" sz="1200" b="0" i="0" u="none" strike="noStrike" dirty="0">
                          <a:solidFill>
                            <a:srgbClr val="FF0000"/>
                          </a:solidFill>
                          <a:latin typeface="Arial Black" pitchFamily="34" charset="0"/>
                          <a:ea typeface="HGS創英角ｺﾞｼｯｸUB" pitchFamily="50" charset="-128"/>
                        </a:rPr>
                        <a:t>36.0%</a:t>
                      </a:r>
                    </a:p>
                  </a:txBody>
                  <a:tcPr marL="9525" marR="9525" marT="9525" marB="0" anchor="ctr"/>
                </a:tc>
              </a:tr>
              <a:tr h="370840">
                <a:tc>
                  <a:txBody>
                    <a:bodyPr/>
                    <a:lstStyle/>
                    <a:p>
                      <a:pPr algn="ctr" fontAlgn="ctr"/>
                      <a:r>
                        <a:rPr lang="ja-JP" altLang="en-US" sz="1200" b="0" i="0" u="none" strike="noStrike" dirty="0" smtClean="0">
                          <a:solidFill>
                            <a:srgbClr val="000000"/>
                          </a:solidFill>
                          <a:latin typeface="Arial Black" pitchFamily="34" charset="0"/>
                          <a:ea typeface="HGS創英角ｺﾞｼｯｸUB" pitchFamily="50" charset="-128"/>
                        </a:rPr>
                        <a:t>飯能市</a:t>
                      </a:r>
                      <a:endParaRPr lang="en-US" altLang="ja-JP" sz="1200" b="0" i="0" u="none" strike="noStrike" dirty="0" smtClean="0">
                        <a:solidFill>
                          <a:srgbClr val="000000"/>
                        </a:solidFill>
                        <a:latin typeface="Arial Black" pitchFamily="34" charset="0"/>
                        <a:ea typeface="HGS創英角ｺﾞｼｯｸUB" pitchFamily="50" charset="-128"/>
                      </a:endParaRPr>
                    </a:p>
                    <a:p>
                      <a:pPr algn="ctr" fontAlgn="ctr"/>
                      <a:r>
                        <a:rPr lang="ja-JP" altLang="en-US" sz="1200" b="0" i="0" u="none" strike="noStrike" dirty="0" smtClean="0">
                          <a:solidFill>
                            <a:srgbClr val="000000"/>
                          </a:solidFill>
                          <a:latin typeface="Arial Black" pitchFamily="34" charset="0"/>
                          <a:ea typeface="HGS創英角ｺﾞｼｯｸUB" pitchFamily="50" charset="-128"/>
                        </a:rPr>
                        <a:t>全域</a:t>
                      </a:r>
                      <a:endParaRPr lang="ja-JP" altLang="en-US" sz="1200" b="0" i="0" u="none" strike="noStrike" dirty="0">
                        <a:solidFill>
                          <a:srgbClr val="000000"/>
                        </a:solidFill>
                        <a:latin typeface="Arial Black" pitchFamily="34" charset="0"/>
                        <a:ea typeface="HGS創英角ｺﾞｼｯｸUB" pitchFamily="50" charset="-128"/>
                      </a:endParaRPr>
                    </a:p>
                  </a:txBody>
                  <a:tcPr marL="9525" marR="9525" marT="9525" marB="0" anchor="ctr"/>
                </a:tc>
                <a:tc>
                  <a:txBody>
                    <a:bodyPr/>
                    <a:lstStyle/>
                    <a:p>
                      <a:pPr algn="ctr" fontAlgn="ctr"/>
                      <a:r>
                        <a:rPr lang="en-US" altLang="ja-JP" sz="1200" b="0" i="0" u="none" strike="noStrike" dirty="0">
                          <a:solidFill>
                            <a:srgbClr val="000000"/>
                          </a:solidFill>
                          <a:latin typeface="Arial Black" pitchFamily="34" charset="0"/>
                          <a:ea typeface="HGS創英角ｺﾞｼｯｸUB" pitchFamily="50" charset="-128"/>
                        </a:rPr>
                        <a:t>85,047</a:t>
                      </a:r>
                    </a:p>
                  </a:txBody>
                  <a:tcPr marL="9525" marR="9525" marT="9525" marB="0" anchor="ctr"/>
                </a:tc>
                <a:tc>
                  <a:txBody>
                    <a:bodyPr/>
                    <a:lstStyle/>
                    <a:p>
                      <a:pPr algn="ctr" fontAlgn="ctr"/>
                      <a:r>
                        <a:rPr lang="en-US" altLang="ja-JP" sz="1200" b="0" i="0" u="none" strike="noStrike" dirty="0">
                          <a:solidFill>
                            <a:srgbClr val="000000"/>
                          </a:solidFill>
                          <a:latin typeface="Arial Black" pitchFamily="34" charset="0"/>
                          <a:ea typeface="HGS創英角ｺﾞｼｯｸUB" pitchFamily="50" charset="-128"/>
                        </a:rPr>
                        <a:t>83,225</a:t>
                      </a:r>
                    </a:p>
                  </a:txBody>
                  <a:tcPr marL="9525" marR="9525" marT="9525" marB="0" anchor="ctr"/>
                </a:tc>
                <a:tc>
                  <a:txBody>
                    <a:bodyPr/>
                    <a:lstStyle/>
                    <a:p>
                      <a:pPr algn="ctr" fontAlgn="ctr"/>
                      <a:r>
                        <a:rPr lang="en-US" altLang="ja-JP" sz="1200" b="0" i="0" u="none" strike="noStrike" dirty="0">
                          <a:solidFill>
                            <a:srgbClr val="000000"/>
                          </a:solidFill>
                          <a:latin typeface="Arial Black" pitchFamily="34" charset="0"/>
                          <a:ea typeface="HGS創英角ｺﾞｼｯｸUB" pitchFamily="50" charset="-128"/>
                        </a:rPr>
                        <a:t>81,614</a:t>
                      </a:r>
                    </a:p>
                  </a:txBody>
                  <a:tcPr marL="9525" marR="9525" marT="9525" marB="0" anchor="ctr"/>
                </a:tc>
                <a:tc>
                  <a:txBody>
                    <a:bodyPr/>
                    <a:lstStyle/>
                    <a:p>
                      <a:pPr algn="ctr" fontAlgn="ctr"/>
                      <a:r>
                        <a:rPr lang="en-US" altLang="ja-JP" sz="1200" b="0" i="0" u="none" strike="noStrike" dirty="0">
                          <a:solidFill>
                            <a:srgbClr val="000000"/>
                          </a:solidFill>
                          <a:latin typeface="Arial Black" pitchFamily="34" charset="0"/>
                          <a:ea typeface="HGS創英角ｺﾞｼｯｸUB" pitchFamily="50" charset="-128"/>
                        </a:rPr>
                        <a:t>0.96 </a:t>
                      </a:r>
                    </a:p>
                  </a:txBody>
                  <a:tcPr marL="9525" marR="9525" marT="9525" marB="0" anchor="ctr"/>
                </a:tc>
                <a:tc>
                  <a:txBody>
                    <a:bodyPr/>
                    <a:lstStyle/>
                    <a:p>
                      <a:pPr algn="ctr" fontAlgn="ctr"/>
                      <a:r>
                        <a:rPr lang="en-US" altLang="ja-JP" sz="1200" b="0" i="0" u="none" strike="noStrike" dirty="0">
                          <a:solidFill>
                            <a:srgbClr val="000000"/>
                          </a:solidFill>
                          <a:latin typeface="Arial Black" pitchFamily="34" charset="0"/>
                          <a:ea typeface="HGS創英角ｺﾞｼｯｸUB" pitchFamily="50" charset="-128"/>
                        </a:rPr>
                        <a:t>23.2%</a:t>
                      </a:r>
                    </a:p>
                  </a:txBody>
                  <a:tcPr marL="9525" marR="9525" marT="9525" marB="0" anchor="ctr"/>
                </a:tc>
              </a:tr>
            </a:tbl>
          </a:graphicData>
        </a:graphic>
      </p:graphicFrame>
      <p:sp>
        <p:nvSpPr>
          <p:cNvPr id="4" name="テキスト ボックス 3"/>
          <p:cNvSpPr txBox="1"/>
          <p:nvPr/>
        </p:nvSpPr>
        <p:spPr>
          <a:xfrm>
            <a:off x="4067944" y="5949280"/>
            <a:ext cx="4680520" cy="253916"/>
          </a:xfrm>
          <a:prstGeom prst="rect">
            <a:avLst/>
          </a:prstGeom>
          <a:noFill/>
        </p:spPr>
        <p:txBody>
          <a:bodyPr wrap="square" rtlCol="0">
            <a:spAutoFit/>
          </a:bodyPr>
          <a:lstStyle/>
          <a:p>
            <a:r>
              <a:rPr kumimoji="1" lang="ja-JP" altLang="en-US" sz="1050" dirty="0" smtClean="0"/>
              <a:t>資料：</a:t>
            </a:r>
            <a:r>
              <a:rPr kumimoji="1" lang="en-US" altLang="ja-JP" sz="1050" dirty="0" smtClean="0"/>
              <a:t>H23</a:t>
            </a:r>
            <a:r>
              <a:rPr kumimoji="1" lang="ja-JP" altLang="en-US" sz="1050" dirty="0" smtClean="0"/>
              <a:t>年度飯能市統計書、埼玉県市町村町字別年齢階層別人口より作成</a:t>
            </a:r>
            <a:endParaRPr kumimoji="1" lang="ja-JP" altLang="en-US" sz="1050" dirty="0"/>
          </a:p>
        </p:txBody>
      </p:sp>
      <p:sp>
        <p:nvSpPr>
          <p:cNvPr id="5" name="テキスト ボックス 4"/>
          <p:cNvSpPr txBox="1"/>
          <p:nvPr/>
        </p:nvSpPr>
        <p:spPr>
          <a:xfrm>
            <a:off x="827584" y="1340768"/>
            <a:ext cx="7920880" cy="1169551"/>
          </a:xfrm>
          <a:prstGeom prst="rect">
            <a:avLst/>
          </a:prstGeom>
          <a:solidFill>
            <a:srgbClr val="FFFF99"/>
          </a:solidFill>
          <a:ln w="38100">
            <a:solidFill>
              <a:schemeClr val="tx2">
                <a:lumMod val="60000"/>
                <a:lumOff val="40000"/>
              </a:schemeClr>
            </a:solidFill>
          </a:ln>
        </p:spPr>
        <p:txBody>
          <a:bodyPr wrap="square" rtlCol="0">
            <a:spAutoFit/>
          </a:bodyPr>
          <a:lstStyle/>
          <a:p>
            <a:r>
              <a:rPr kumimoji="1" lang="ja-JP" altLang="en-US" sz="1400" dirty="0" smtClean="0">
                <a:latin typeface="Arial Black" pitchFamily="34" charset="0"/>
                <a:ea typeface="+mj-ea"/>
              </a:rPr>
              <a:t>飯能市の</a:t>
            </a:r>
            <a:r>
              <a:rPr lang="ja-JP" altLang="en-US" sz="1400" dirty="0" smtClean="0">
                <a:latin typeface="Arial Black" pitchFamily="34" charset="0"/>
                <a:ea typeface="+mj-ea"/>
              </a:rPr>
              <a:t>最近</a:t>
            </a:r>
            <a:r>
              <a:rPr lang="en-US" altLang="ja-JP" sz="1400" dirty="0" smtClean="0">
                <a:latin typeface="Arial Black" pitchFamily="34" charset="0"/>
                <a:ea typeface="+mj-ea"/>
              </a:rPr>
              <a:t>10</a:t>
            </a:r>
            <a:r>
              <a:rPr lang="ja-JP" altLang="en-US" sz="1400" dirty="0" smtClean="0">
                <a:latin typeface="Arial Black" pitchFamily="34" charset="0"/>
                <a:ea typeface="+mj-ea"/>
              </a:rPr>
              <a:t>年間の人口の推移は</a:t>
            </a:r>
            <a:r>
              <a:rPr lang="en-US" altLang="ja-JP" sz="1400" dirty="0" smtClean="0">
                <a:latin typeface="Arial Black" pitchFamily="34" charset="0"/>
                <a:ea typeface="+mj-ea"/>
              </a:rPr>
              <a:t>0.96</a:t>
            </a:r>
            <a:r>
              <a:rPr lang="ja-JP" altLang="en-US" sz="1400" dirty="0" smtClean="0">
                <a:latin typeface="Arial Black" pitchFamily="34" charset="0"/>
                <a:ea typeface="+mj-ea"/>
              </a:rPr>
              <a:t>と減少している。これを地区別にみると、飯能地区は現状維持、住宅開発が行われた美杉台地区は</a:t>
            </a:r>
            <a:r>
              <a:rPr lang="en-US" altLang="ja-JP" sz="1400" dirty="0" smtClean="0">
                <a:latin typeface="Arial Black" pitchFamily="34" charset="0"/>
                <a:ea typeface="+mj-ea"/>
              </a:rPr>
              <a:t>1.21</a:t>
            </a:r>
            <a:r>
              <a:rPr lang="ja-JP" altLang="en-US" sz="1400" dirty="0" smtClean="0">
                <a:latin typeface="Arial Black" pitchFamily="34" charset="0"/>
                <a:ea typeface="+mj-ea"/>
              </a:rPr>
              <a:t>と増加、精明地区、加治地区は減少しているものの市域全域の減少率と比べ、小さなものとなっている。</a:t>
            </a:r>
            <a:r>
              <a:rPr kumimoji="1" lang="ja-JP" altLang="en-US" sz="1400" dirty="0" smtClean="0">
                <a:latin typeface="Arial Black" pitchFamily="34" charset="0"/>
                <a:ea typeface="+mj-ea"/>
              </a:rPr>
              <a:t>概して、市域中西部が大きく減少している</a:t>
            </a:r>
            <a:r>
              <a:rPr lang="ja-JP" altLang="en-US" sz="1400" dirty="0" smtClean="0">
                <a:latin typeface="Arial Black" pitchFamily="34" charset="0"/>
                <a:ea typeface="+mj-ea"/>
              </a:rPr>
              <a:t>。</a:t>
            </a:r>
            <a:endParaRPr lang="en-US" altLang="ja-JP" sz="1400" dirty="0" smtClean="0">
              <a:latin typeface="Arial Black" pitchFamily="34" charset="0"/>
              <a:ea typeface="+mj-ea"/>
            </a:endParaRPr>
          </a:p>
          <a:p>
            <a:r>
              <a:rPr kumimoji="1" lang="en-US" altLang="ja-JP" sz="1400" dirty="0" smtClean="0">
                <a:latin typeface="Arial Black" pitchFamily="34" charset="0"/>
                <a:ea typeface="+mj-ea"/>
              </a:rPr>
              <a:t>65</a:t>
            </a:r>
            <a:r>
              <a:rPr kumimoji="1" lang="ja-JP" altLang="en-US" sz="1400" dirty="0" smtClean="0">
                <a:latin typeface="Arial Black" pitchFamily="34" charset="0"/>
                <a:ea typeface="+mj-ea"/>
              </a:rPr>
              <a:t>歳以上の人口の割合を見ると古くから市街地が形成された飯能地区を始め、南高麗地区、吾野地区、原市場地区、名栗地区で高齢者の割合が高い。</a:t>
            </a:r>
            <a:endParaRPr kumimoji="1" lang="ja-JP" altLang="en-US" sz="1400" dirty="0">
              <a:latin typeface="Arial Black" pitchFamily="34" charset="0"/>
              <a:ea typeface="+mj-ea"/>
            </a:endParaRPr>
          </a:p>
        </p:txBody>
      </p:sp>
      <p:sp>
        <p:nvSpPr>
          <p:cNvPr id="6" name="テキスト ボックス 5"/>
          <p:cNvSpPr txBox="1"/>
          <p:nvPr/>
        </p:nvSpPr>
        <p:spPr>
          <a:xfrm>
            <a:off x="395536" y="764704"/>
            <a:ext cx="5976664" cy="369332"/>
          </a:xfrm>
          <a:prstGeom prst="rect">
            <a:avLst/>
          </a:prstGeom>
          <a:noFill/>
        </p:spPr>
        <p:txBody>
          <a:bodyPr wrap="square" rtlCol="0">
            <a:spAutoFit/>
          </a:bodyPr>
          <a:lstStyle/>
          <a:p>
            <a:r>
              <a:rPr lang="ja-JP" altLang="en-US" dirty="0" smtClean="0"/>
              <a:t>　</a:t>
            </a:r>
            <a:r>
              <a:rPr kumimoji="1" lang="ja-JP" altLang="en-US" dirty="0" smtClean="0"/>
              <a:t>■地区別に見た人口推移、高齢化</a:t>
            </a:r>
            <a:endParaRPr kumimoji="1" lang="ja-JP" altLang="en-US" dirty="0"/>
          </a:p>
        </p:txBody>
      </p:sp>
      <p:sp>
        <p:nvSpPr>
          <p:cNvPr id="7" name="テキスト ボックス 6"/>
          <p:cNvSpPr txBox="1"/>
          <p:nvPr/>
        </p:nvSpPr>
        <p:spPr>
          <a:xfrm>
            <a:off x="4355976" y="2636912"/>
            <a:ext cx="3923928" cy="369332"/>
          </a:xfrm>
          <a:prstGeom prst="rect">
            <a:avLst/>
          </a:prstGeom>
          <a:noFill/>
        </p:spPr>
        <p:txBody>
          <a:bodyPr wrap="square" rtlCol="0">
            <a:spAutoFit/>
          </a:bodyPr>
          <a:lstStyle/>
          <a:p>
            <a:pPr algn="ctr"/>
            <a:r>
              <a:rPr lang="ja-JP" altLang="en-US" dirty="0" smtClean="0"/>
              <a:t>　</a:t>
            </a:r>
            <a:r>
              <a:rPr lang="ja-JP" altLang="en-US" sz="1400" b="1" dirty="0" smtClean="0">
                <a:latin typeface="+mj-ea"/>
                <a:ea typeface="+mj-ea"/>
              </a:rPr>
              <a:t>人口の伸びと</a:t>
            </a:r>
            <a:r>
              <a:rPr lang="en-US" altLang="ja-JP" sz="1400" b="1" dirty="0" smtClean="0">
                <a:latin typeface="+mj-ea"/>
                <a:ea typeface="+mj-ea"/>
              </a:rPr>
              <a:t>65</a:t>
            </a:r>
            <a:r>
              <a:rPr lang="ja-JP" altLang="en-US" sz="1400" b="1" dirty="0" smtClean="0">
                <a:latin typeface="+mj-ea"/>
                <a:ea typeface="+mj-ea"/>
              </a:rPr>
              <a:t>歳以上人口の割合</a:t>
            </a:r>
            <a:endParaRPr kumimoji="1" lang="ja-JP" altLang="en-US" sz="1400" b="1" dirty="0">
              <a:latin typeface="+mj-ea"/>
              <a:ea typeface="+mj-ea"/>
            </a:endParaRPr>
          </a:p>
        </p:txBody>
      </p:sp>
      <p:sp>
        <p:nvSpPr>
          <p:cNvPr id="8" name="スライド番号プレースホルダ 7"/>
          <p:cNvSpPr>
            <a:spLocks noGrp="1"/>
          </p:cNvSpPr>
          <p:nvPr>
            <p:ph type="sldNum" sz="quarter" idx="12"/>
          </p:nvPr>
        </p:nvSpPr>
        <p:spPr/>
        <p:txBody>
          <a:bodyPr/>
          <a:lstStyle/>
          <a:p>
            <a:fld id="{0E3293A3-EA7E-4597-A6F5-AF012796E155}" type="slidenum">
              <a:rPr kumimoji="1" lang="ja-JP" altLang="en-US" smtClean="0"/>
              <a:pPr/>
              <a:t>4</a:t>
            </a:fld>
            <a:endParaRPr kumimoji="1" lang="ja-JP" altLang="en-US"/>
          </a:p>
        </p:txBody>
      </p:sp>
      <p:pic>
        <p:nvPicPr>
          <p:cNvPr id="9" name="図 8" descr="地区区部lt.jpg"/>
          <p:cNvPicPr>
            <a:picLocks noChangeAspect="1"/>
          </p:cNvPicPr>
          <p:nvPr/>
        </p:nvPicPr>
        <p:blipFill>
          <a:blip r:embed="rId2" cstate="print"/>
          <a:stretch>
            <a:fillRect/>
          </a:stretch>
        </p:blipFill>
        <p:spPr>
          <a:xfrm>
            <a:off x="539552" y="3861048"/>
            <a:ext cx="3456384" cy="2340855"/>
          </a:xfrm>
          <a:prstGeom prst="rect">
            <a:avLst/>
          </a:prstGeom>
        </p:spPr>
      </p:pic>
      <p:sp>
        <p:nvSpPr>
          <p:cNvPr id="10" name="テキスト ボックス 9"/>
          <p:cNvSpPr txBox="1"/>
          <p:nvPr/>
        </p:nvSpPr>
        <p:spPr>
          <a:xfrm>
            <a:off x="539552" y="3573016"/>
            <a:ext cx="1728192" cy="307777"/>
          </a:xfrm>
          <a:prstGeom prst="rect">
            <a:avLst/>
          </a:prstGeom>
          <a:noFill/>
        </p:spPr>
        <p:txBody>
          <a:bodyPr wrap="square" rtlCol="0">
            <a:spAutoFit/>
          </a:bodyPr>
          <a:lstStyle/>
          <a:p>
            <a:r>
              <a:rPr kumimoji="1" lang="ja-JP" altLang="en-US" sz="1400" b="1" dirty="0" smtClean="0"/>
              <a:t>（地区区分図）</a:t>
            </a:r>
            <a:endParaRPr kumimoji="1" lang="ja-JP" altLang="en-US" sz="1400" b="1" dirty="0"/>
          </a:p>
        </p:txBody>
      </p:sp>
      <p:sp>
        <p:nvSpPr>
          <p:cNvPr id="11" name="日付プレースホルダ 10"/>
          <p:cNvSpPr>
            <a:spLocks noGrp="1"/>
          </p:cNvSpPr>
          <p:nvPr>
            <p:ph type="dt" sz="half" idx="10"/>
          </p:nvPr>
        </p:nvSpPr>
        <p:spPr/>
        <p:txBody>
          <a:bodyPr/>
          <a:lstStyle/>
          <a:p>
            <a:r>
              <a:rPr kumimoji="1" lang="en-US" altLang="ja-JP" smtClean="0"/>
              <a:t>2012/11/27</a:t>
            </a:r>
            <a:endParaRPr kumimoji="1"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descr="ＰＴゾーン区分全手段1009.jpg"/>
          <p:cNvPicPr>
            <a:picLocks noChangeAspect="1"/>
          </p:cNvPicPr>
          <p:nvPr/>
        </p:nvPicPr>
        <p:blipFill>
          <a:blip r:embed="rId2" cstate="print"/>
          <a:stretch>
            <a:fillRect/>
          </a:stretch>
        </p:blipFill>
        <p:spPr>
          <a:xfrm>
            <a:off x="1907704" y="1700808"/>
            <a:ext cx="7092280" cy="4795733"/>
          </a:xfrm>
          <a:prstGeom prst="rect">
            <a:avLst/>
          </a:prstGeom>
        </p:spPr>
      </p:pic>
      <p:sp>
        <p:nvSpPr>
          <p:cNvPr id="3" name="テキスト ボックス 2"/>
          <p:cNvSpPr txBox="1"/>
          <p:nvPr/>
        </p:nvSpPr>
        <p:spPr>
          <a:xfrm>
            <a:off x="0" y="188640"/>
            <a:ext cx="4752528" cy="523220"/>
          </a:xfrm>
          <a:prstGeom prst="rect">
            <a:avLst/>
          </a:prstGeom>
          <a:noFill/>
        </p:spPr>
        <p:txBody>
          <a:bodyPr wrap="square" rtlCol="0">
            <a:spAutoFit/>
          </a:bodyPr>
          <a:lstStyle/>
          <a:p>
            <a:r>
              <a:rPr lang="ja-JP" altLang="en-US" sz="1600" b="1" dirty="0" smtClean="0"/>
              <a:t>２）</a:t>
            </a:r>
            <a:r>
              <a:rPr kumimoji="1" lang="ja-JP" altLang="en-US" sz="1600" b="1" dirty="0" smtClean="0"/>
              <a:t>市内及び周辺における人々の日常移動</a:t>
            </a:r>
            <a:endParaRPr kumimoji="1" lang="en-US" altLang="ja-JP" sz="1600" b="1" dirty="0" smtClean="0"/>
          </a:p>
          <a:p>
            <a:r>
              <a:rPr lang="ja-JP" altLang="en-US" sz="1200" dirty="0" smtClean="0"/>
              <a:t>　　　　資料：Ｈ</a:t>
            </a:r>
            <a:r>
              <a:rPr lang="en-US" altLang="ja-JP" sz="1200" dirty="0" smtClean="0"/>
              <a:t>20</a:t>
            </a:r>
            <a:r>
              <a:rPr lang="ja-JP" altLang="en-US" sz="1200" dirty="0" smtClean="0"/>
              <a:t>　東京都市圏パーソントリップ調査より集計</a:t>
            </a:r>
            <a:endParaRPr kumimoji="1" lang="ja-JP" altLang="en-US" sz="1200" dirty="0"/>
          </a:p>
        </p:txBody>
      </p:sp>
      <p:sp>
        <p:nvSpPr>
          <p:cNvPr id="4" name="テキスト ボックス 3"/>
          <p:cNvSpPr txBox="1"/>
          <p:nvPr/>
        </p:nvSpPr>
        <p:spPr>
          <a:xfrm>
            <a:off x="2195736" y="1772816"/>
            <a:ext cx="2016224" cy="461665"/>
          </a:xfrm>
          <a:prstGeom prst="rect">
            <a:avLst/>
          </a:prstGeom>
          <a:noFill/>
        </p:spPr>
        <p:txBody>
          <a:bodyPr wrap="square" rtlCol="0">
            <a:spAutoFit/>
          </a:bodyPr>
          <a:lstStyle/>
          <a:p>
            <a:pPr algn="ctr"/>
            <a:r>
              <a:rPr kumimoji="1" lang="ja-JP" altLang="en-US" sz="1200" dirty="0" smtClean="0"/>
              <a:t>飯能市を発着するトリップの相手先（全目的・全手段）</a:t>
            </a:r>
            <a:endParaRPr kumimoji="1" lang="ja-JP" altLang="en-US" sz="1200" dirty="0"/>
          </a:p>
        </p:txBody>
      </p:sp>
      <p:sp>
        <p:nvSpPr>
          <p:cNvPr id="5" name="テキスト ボックス 4"/>
          <p:cNvSpPr txBox="1"/>
          <p:nvPr/>
        </p:nvSpPr>
        <p:spPr>
          <a:xfrm>
            <a:off x="323528" y="692696"/>
            <a:ext cx="8568952" cy="954107"/>
          </a:xfrm>
          <a:prstGeom prst="rect">
            <a:avLst/>
          </a:prstGeom>
          <a:solidFill>
            <a:srgbClr val="FFFF99"/>
          </a:solidFill>
          <a:ln w="38100">
            <a:solidFill>
              <a:schemeClr val="tx2">
                <a:lumMod val="60000"/>
                <a:lumOff val="40000"/>
              </a:schemeClr>
            </a:solidFill>
          </a:ln>
        </p:spPr>
        <p:txBody>
          <a:bodyPr wrap="square" rtlCol="0">
            <a:spAutoFit/>
          </a:bodyPr>
          <a:lstStyle/>
          <a:p>
            <a:r>
              <a:rPr lang="ja-JP" altLang="en-US" sz="1400" b="1" dirty="0" smtClean="0"/>
              <a:t>飯能市域を発着する交通量（発生集中量）は、</a:t>
            </a:r>
            <a:r>
              <a:rPr lang="ja-JP" altLang="en-US" sz="1400" b="1" dirty="0" smtClean="0">
                <a:solidFill>
                  <a:srgbClr val="FF0000"/>
                </a:solidFill>
              </a:rPr>
              <a:t>飯能市域で完結する交通量は、</a:t>
            </a:r>
            <a:r>
              <a:rPr lang="en-US" altLang="ja-JP" sz="1400" b="1" dirty="0" smtClean="0">
                <a:solidFill>
                  <a:srgbClr val="FF0000"/>
                </a:solidFill>
              </a:rPr>
              <a:t>56.6</a:t>
            </a:r>
            <a:r>
              <a:rPr lang="ja-JP" altLang="en-US" sz="1400" b="1" dirty="0" smtClean="0">
                <a:solidFill>
                  <a:srgbClr val="FF0000"/>
                </a:solidFill>
              </a:rPr>
              <a:t>％</a:t>
            </a:r>
            <a:r>
              <a:rPr lang="ja-JP" altLang="en-US" sz="1400" b="1" dirty="0" smtClean="0"/>
              <a:t>で</a:t>
            </a:r>
            <a:r>
              <a:rPr kumimoji="1" lang="ja-JP" altLang="en-US" sz="1400" b="1" dirty="0" smtClean="0">
                <a:solidFill>
                  <a:srgbClr val="FF0000"/>
                </a:solidFill>
              </a:rPr>
              <a:t>東西方向の人の流れ</a:t>
            </a:r>
            <a:r>
              <a:rPr kumimoji="1" lang="ja-JP" altLang="en-US" sz="1400" b="1" dirty="0" smtClean="0"/>
              <a:t>が顕著である。一方、</a:t>
            </a:r>
            <a:r>
              <a:rPr kumimoji="1" lang="ja-JP" altLang="en-US" sz="1400" b="1" dirty="0" smtClean="0">
                <a:solidFill>
                  <a:srgbClr val="FF0000"/>
                </a:solidFill>
              </a:rPr>
              <a:t>飯能市外に係る交通は、</a:t>
            </a:r>
            <a:r>
              <a:rPr kumimoji="1" lang="en-US" altLang="ja-JP" sz="1400" b="1" dirty="0" smtClean="0">
                <a:solidFill>
                  <a:srgbClr val="FF0000"/>
                </a:solidFill>
              </a:rPr>
              <a:t>43.4</a:t>
            </a:r>
            <a:r>
              <a:rPr kumimoji="1" lang="ja-JP" altLang="en-US" sz="1400" b="1" dirty="0" smtClean="0">
                <a:solidFill>
                  <a:srgbClr val="FF0000"/>
                </a:solidFill>
              </a:rPr>
              <a:t>％</a:t>
            </a:r>
            <a:r>
              <a:rPr kumimoji="1" lang="ja-JP" altLang="en-US" sz="1400" b="1" dirty="0" smtClean="0"/>
              <a:t>で、隣接する市町等（多摩地域を含める）で</a:t>
            </a:r>
            <a:r>
              <a:rPr kumimoji="1" lang="en-US" altLang="ja-JP" sz="1400" b="1" dirty="0" smtClean="0"/>
              <a:t>27.6</a:t>
            </a:r>
            <a:r>
              <a:rPr kumimoji="1" lang="ja-JP" altLang="en-US" sz="1400" b="1" dirty="0" smtClean="0"/>
              <a:t>％、東京区部は</a:t>
            </a:r>
            <a:r>
              <a:rPr kumimoji="1" lang="en-US" altLang="ja-JP" sz="1400" b="1" dirty="0" smtClean="0"/>
              <a:t>4.6</a:t>
            </a:r>
            <a:r>
              <a:rPr kumimoji="1" lang="ja-JP" altLang="en-US" sz="1400" b="1" dirty="0" smtClean="0"/>
              <a:t>％である。</a:t>
            </a:r>
            <a:endParaRPr kumimoji="1" lang="en-US" altLang="ja-JP" sz="1400" b="1" dirty="0" smtClean="0"/>
          </a:p>
          <a:p>
            <a:r>
              <a:rPr lang="ja-JP" altLang="en-US" sz="1400" b="1" dirty="0" smtClean="0"/>
              <a:t>飯能市を発着する交通量の代表交通手段は、全目的で自動車が</a:t>
            </a:r>
            <a:r>
              <a:rPr lang="en-US" altLang="ja-JP" sz="1400" b="1" dirty="0" smtClean="0"/>
              <a:t>56.8</a:t>
            </a:r>
            <a:r>
              <a:rPr lang="ja-JP" altLang="en-US" sz="1400" b="1" dirty="0" smtClean="0"/>
              <a:t>％、</a:t>
            </a:r>
            <a:r>
              <a:rPr lang="ja-JP" altLang="en-US" sz="1400" b="1" dirty="0" smtClean="0">
                <a:solidFill>
                  <a:srgbClr val="FF0000"/>
                </a:solidFill>
              </a:rPr>
              <a:t>鉄道は</a:t>
            </a:r>
            <a:r>
              <a:rPr lang="en-US" altLang="ja-JP" sz="1400" b="1" dirty="0" smtClean="0">
                <a:solidFill>
                  <a:srgbClr val="FF0000"/>
                </a:solidFill>
              </a:rPr>
              <a:t>15</a:t>
            </a:r>
            <a:r>
              <a:rPr lang="ja-JP" altLang="en-US" sz="1400" b="1" dirty="0" smtClean="0">
                <a:solidFill>
                  <a:srgbClr val="FF0000"/>
                </a:solidFill>
              </a:rPr>
              <a:t>％、路線バスは</a:t>
            </a:r>
            <a:r>
              <a:rPr lang="en-US" altLang="ja-JP" sz="1400" b="1" dirty="0" smtClean="0">
                <a:solidFill>
                  <a:srgbClr val="FF0000"/>
                </a:solidFill>
              </a:rPr>
              <a:t>1.2</a:t>
            </a:r>
            <a:r>
              <a:rPr lang="ja-JP" altLang="en-US" sz="1400" b="1" dirty="0" smtClean="0">
                <a:solidFill>
                  <a:srgbClr val="FF0000"/>
                </a:solidFill>
              </a:rPr>
              <a:t>％</a:t>
            </a:r>
            <a:r>
              <a:rPr lang="ja-JP" altLang="en-US" sz="1400" b="1" dirty="0" smtClean="0"/>
              <a:t>である。</a:t>
            </a:r>
            <a:endParaRPr kumimoji="1" lang="ja-JP" altLang="en-US" sz="1400" b="1" dirty="0"/>
          </a:p>
        </p:txBody>
      </p:sp>
      <p:sp>
        <p:nvSpPr>
          <p:cNvPr id="7" name="テキスト ボックス 6"/>
          <p:cNvSpPr txBox="1"/>
          <p:nvPr/>
        </p:nvSpPr>
        <p:spPr>
          <a:xfrm>
            <a:off x="0" y="4725144"/>
            <a:ext cx="2843808" cy="276999"/>
          </a:xfrm>
          <a:prstGeom prst="rect">
            <a:avLst/>
          </a:prstGeom>
          <a:noFill/>
        </p:spPr>
        <p:txBody>
          <a:bodyPr wrap="square" rtlCol="0">
            <a:spAutoFit/>
          </a:bodyPr>
          <a:lstStyle/>
          <a:p>
            <a:r>
              <a:rPr lang="ja-JP" altLang="en-US" sz="1200" dirty="0" smtClean="0"/>
              <a:t>目的別にみた人々の移動（交通手段）</a:t>
            </a:r>
            <a:endParaRPr kumimoji="1" lang="ja-JP" altLang="en-US" sz="1200" dirty="0"/>
          </a:p>
        </p:txBody>
      </p:sp>
      <p:sp>
        <p:nvSpPr>
          <p:cNvPr id="8" name="テキスト ボックス 7"/>
          <p:cNvSpPr txBox="1"/>
          <p:nvPr/>
        </p:nvSpPr>
        <p:spPr>
          <a:xfrm>
            <a:off x="251520" y="1844824"/>
            <a:ext cx="1512168" cy="1569660"/>
          </a:xfrm>
          <a:prstGeom prst="rect">
            <a:avLst/>
          </a:prstGeom>
          <a:noFill/>
        </p:spPr>
        <p:txBody>
          <a:bodyPr wrap="square" rtlCol="0">
            <a:spAutoFit/>
          </a:bodyPr>
          <a:lstStyle/>
          <a:p>
            <a:pPr algn="just"/>
            <a:r>
              <a:rPr lang="ja-JP" altLang="en-US" sz="1200" b="1" dirty="0" smtClean="0"/>
              <a:t>飯能市を発着する交通の相手先は、飯能市及び隣接する市町等（多摩地域を含める）で約</a:t>
            </a:r>
            <a:r>
              <a:rPr lang="en-US" altLang="ja-JP" sz="1200" b="1" dirty="0" smtClean="0"/>
              <a:t>283,000</a:t>
            </a:r>
            <a:r>
              <a:rPr lang="ja-JP" altLang="en-US" sz="1200" b="1" dirty="0" smtClean="0"/>
              <a:t>トリップエンドであり、発生集中量全体の</a:t>
            </a:r>
            <a:r>
              <a:rPr lang="en-US" altLang="ja-JP" sz="1200" b="1" dirty="0" smtClean="0"/>
              <a:t>84.2</a:t>
            </a:r>
            <a:r>
              <a:rPr lang="ja-JP" altLang="en-US" sz="1200" b="1" dirty="0" smtClean="0"/>
              <a:t>％を占める。</a:t>
            </a:r>
            <a:endParaRPr kumimoji="1" lang="ja-JP" altLang="en-US" sz="1200" b="1" dirty="0"/>
          </a:p>
        </p:txBody>
      </p:sp>
      <p:sp>
        <p:nvSpPr>
          <p:cNvPr id="9" name="スライド番号プレースホルダ 8"/>
          <p:cNvSpPr>
            <a:spLocks noGrp="1"/>
          </p:cNvSpPr>
          <p:nvPr>
            <p:ph type="sldNum" sz="quarter" idx="12"/>
          </p:nvPr>
        </p:nvSpPr>
        <p:spPr/>
        <p:txBody>
          <a:bodyPr/>
          <a:lstStyle/>
          <a:p>
            <a:fld id="{0E3293A3-EA7E-4597-A6F5-AF012796E155}" type="slidenum">
              <a:rPr kumimoji="1" lang="ja-JP" altLang="en-US" smtClean="0">
                <a:solidFill>
                  <a:schemeClr val="tx1"/>
                </a:solidFill>
              </a:rPr>
              <a:pPr/>
              <a:t>5</a:t>
            </a:fld>
            <a:endParaRPr kumimoji="1" lang="ja-JP" altLang="en-US" dirty="0">
              <a:solidFill>
                <a:schemeClr val="tx1"/>
              </a:solidFill>
            </a:endParaRPr>
          </a:p>
        </p:txBody>
      </p:sp>
      <p:sp>
        <p:nvSpPr>
          <p:cNvPr id="12" name="テキスト ボックス 11"/>
          <p:cNvSpPr txBox="1"/>
          <p:nvPr/>
        </p:nvSpPr>
        <p:spPr>
          <a:xfrm>
            <a:off x="7524328" y="5733256"/>
            <a:ext cx="720080" cy="230832"/>
          </a:xfrm>
          <a:prstGeom prst="rect">
            <a:avLst/>
          </a:prstGeom>
          <a:noFill/>
        </p:spPr>
        <p:txBody>
          <a:bodyPr wrap="square" rtlCol="0">
            <a:spAutoFit/>
          </a:bodyPr>
          <a:lstStyle/>
          <a:p>
            <a:pPr algn="ctr"/>
            <a:r>
              <a:rPr lang="en-US" altLang="ja-JP" sz="900" dirty="0" smtClean="0">
                <a:latin typeface="Arial Black" pitchFamily="34" charset="0"/>
              </a:rPr>
              <a:t>11,483</a:t>
            </a:r>
            <a:endParaRPr kumimoji="1" lang="ja-JP" altLang="en-US" sz="900" dirty="0">
              <a:latin typeface="Arial Black" pitchFamily="34" charset="0"/>
            </a:endParaRPr>
          </a:p>
        </p:txBody>
      </p:sp>
      <p:sp>
        <p:nvSpPr>
          <p:cNvPr id="13" name="テキスト ボックス 12"/>
          <p:cNvSpPr txBox="1"/>
          <p:nvPr/>
        </p:nvSpPr>
        <p:spPr>
          <a:xfrm>
            <a:off x="4716016" y="5949280"/>
            <a:ext cx="720080" cy="230832"/>
          </a:xfrm>
          <a:prstGeom prst="rect">
            <a:avLst/>
          </a:prstGeom>
          <a:noFill/>
        </p:spPr>
        <p:txBody>
          <a:bodyPr wrap="square" rtlCol="0">
            <a:spAutoFit/>
          </a:bodyPr>
          <a:lstStyle/>
          <a:p>
            <a:pPr algn="ctr"/>
            <a:r>
              <a:rPr lang="en-US" altLang="ja-JP" sz="900" dirty="0" smtClean="0">
                <a:latin typeface="Arial Black" pitchFamily="34" charset="0"/>
              </a:rPr>
              <a:t>20,472</a:t>
            </a:r>
            <a:endParaRPr kumimoji="1" lang="ja-JP" altLang="en-US" sz="900" dirty="0">
              <a:latin typeface="Arial Black" pitchFamily="34" charset="0"/>
            </a:endParaRPr>
          </a:p>
        </p:txBody>
      </p:sp>
      <p:sp>
        <p:nvSpPr>
          <p:cNvPr id="14" name="テキスト ボックス 13"/>
          <p:cNvSpPr txBox="1"/>
          <p:nvPr/>
        </p:nvSpPr>
        <p:spPr>
          <a:xfrm>
            <a:off x="7020272" y="4725144"/>
            <a:ext cx="720080" cy="230832"/>
          </a:xfrm>
          <a:prstGeom prst="rect">
            <a:avLst/>
          </a:prstGeom>
          <a:noFill/>
        </p:spPr>
        <p:txBody>
          <a:bodyPr wrap="square" rtlCol="0">
            <a:spAutoFit/>
          </a:bodyPr>
          <a:lstStyle/>
          <a:p>
            <a:pPr algn="ctr"/>
            <a:r>
              <a:rPr lang="en-US" altLang="ja-JP" sz="900" dirty="0" smtClean="0">
                <a:latin typeface="Arial Black" pitchFamily="34" charset="0"/>
              </a:rPr>
              <a:t>10,328</a:t>
            </a:r>
            <a:endParaRPr kumimoji="1" lang="ja-JP" altLang="en-US" sz="900" dirty="0">
              <a:latin typeface="Arial Black" pitchFamily="34" charset="0"/>
            </a:endParaRPr>
          </a:p>
        </p:txBody>
      </p:sp>
      <p:sp>
        <p:nvSpPr>
          <p:cNvPr id="15" name="テキスト ボックス 14"/>
          <p:cNvSpPr txBox="1"/>
          <p:nvPr/>
        </p:nvSpPr>
        <p:spPr>
          <a:xfrm>
            <a:off x="6156176" y="5301208"/>
            <a:ext cx="720080" cy="230832"/>
          </a:xfrm>
          <a:prstGeom prst="rect">
            <a:avLst/>
          </a:prstGeom>
          <a:noFill/>
        </p:spPr>
        <p:txBody>
          <a:bodyPr wrap="square" rtlCol="0">
            <a:spAutoFit/>
          </a:bodyPr>
          <a:lstStyle/>
          <a:p>
            <a:pPr algn="ctr"/>
            <a:r>
              <a:rPr lang="en-US" altLang="ja-JP" sz="900" dirty="0" smtClean="0">
                <a:latin typeface="Arial Black" pitchFamily="34" charset="0"/>
              </a:rPr>
              <a:t>28,345</a:t>
            </a:r>
            <a:endParaRPr kumimoji="1" lang="ja-JP" altLang="en-US" sz="900" dirty="0">
              <a:latin typeface="Arial Black" pitchFamily="34" charset="0"/>
            </a:endParaRPr>
          </a:p>
        </p:txBody>
      </p:sp>
      <p:sp>
        <p:nvSpPr>
          <p:cNvPr id="16" name="テキスト ボックス 15"/>
          <p:cNvSpPr txBox="1"/>
          <p:nvPr/>
        </p:nvSpPr>
        <p:spPr>
          <a:xfrm>
            <a:off x="4644008" y="6453336"/>
            <a:ext cx="3240360" cy="230832"/>
          </a:xfrm>
          <a:prstGeom prst="rect">
            <a:avLst/>
          </a:prstGeom>
          <a:noFill/>
        </p:spPr>
        <p:txBody>
          <a:bodyPr wrap="square" rtlCol="0">
            <a:spAutoFit/>
          </a:bodyPr>
          <a:lstStyle/>
          <a:p>
            <a:r>
              <a:rPr kumimoji="1" lang="ja-JP" altLang="en-US" sz="900" dirty="0" smtClean="0"/>
              <a:t>注）図中数値は発生集中量（トリップエンド）を示す。</a:t>
            </a:r>
            <a:endParaRPr kumimoji="1" lang="ja-JP" altLang="en-US" sz="900" dirty="0"/>
          </a:p>
        </p:txBody>
      </p:sp>
      <p:sp>
        <p:nvSpPr>
          <p:cNvPr id="17" name="テキスト ボックス 16"/>
          <p:cNvSpPr txBox="1"/>
          <p:nvPr/>
        </p:nvSpPr>
        <p:spPr>
          <a:xfrm>
            <a:off x="6660232" y="2492896"/>
            <a:ext cx="2376264" cy="923330"/>
          </a:xfrm>
          <a:prstGeom prst="rect">
            <a:avLst/>
          </a:prstGeom>
          <a:solidFill>
            <a:schemeClr val="bg1"/>
          </a:solidFill>
        </p:spPr>
        <p:txBody>
          <a:bodyPr wrap="square" rtlCol="0">
            <a:spAutoFit/>
          </a:bodyPr>
          <a:lstStyle/>
          <a:p>
            <a:r>
              <a:rPr kumimoji="1" lang="ja-JP" altLang="en-US" sz="900" dirty="0" smtClean="0"/>
              <a:t>その他ゾーンとの発生集中量</a:t>
            </a:r>
            <a:endParaRPr kumimoji="1" lang="en-US" altLang="ja-JP" sz="900" dirty="0" smtClean="0"/>
          </a:p>
          <a:p>
            <a:endParaRPr lang="en-US" altLang="ja-JP" sz="900" dirty="0" smtClean="0"/>
          </a:p>
          <a:p>
            <a:r>
              <a:rPr lang="ja-JP" altLang="en-US" sz="900" dirty="0" smtClean="0">
                <a:latin typeface="Arial Black" pitchFamily="34" charset="0"/>
              </a:rPr>
              <a:t>東京区部　 　</a:t>
            </a:r>
            <a:r>
              <a:rPr lang="en-US" altLang="ja-JP" sz="900" dirty="0" smtClean="0">
                <a:latin typeface="Arial Black" pitchFamily="34" charset="0"/>
              </a:rPr>
              <a:t>15,733</a:t>
            </a:r>
            <a:r>
              <a:rPr lang="ja-JP" altLang="en-US" sz="900" dirty="0" smtClean="0">
                <a:latin typeface="Arial Black" pitchFamily="34" charset="0"/>
              </a:rPr>
              <a:t>　トリップエンド</a:t>
            </a:r>
            <a:endParaRPr lang="en-US" altLang="ja-JP" sz="900" dirty="0" smtClean="0">
              <a:latin typeface="Arial Black" pitchFamily="34" charset="0"/>
            </a:endParaRPr>
          </a:p>
          <a:p>
            <a:r>
              <a:rPr kumimoji="1" lang="ja-JP" altLang="en-US" sz="900" dirty="0" smtClean="0">
                <a:latin typeface="Arial Black" pitchFamily="34" charset="0"/>
              </a:rPr>
              <a:t>埼玉県（左対象区域以外）</a:t>
            </a:r>
            <a:endParaRPr kumimoji="1" lang="en-US" altLang="ja-JP" sz="900" dirty="0" smtClean="0">
              <a:latin typeface="Arial Black" pitchFamily="34" charset="0"/>
            </a:endParaRPr>
          </a:p>
          <a:p>
            <a:r>
              <a:rPr lang="ja-JP" altLang="en-US" sz="900" dirty="0" smtClean="0">
                <a:latin typeface="Arial Black" pitchFamily="34" charset="0"/>
              </a:rPr>
              <a:t>　　　　　　　 　</a:t>
            </a:r>
            <a:r>
              <a:rPr lang="en-US" altLang="ja-JP" sz="900" dirty="0" smtClean="0">
                <a:latin typeface="Arial Black" pitchFamily="34" charset="0"/>
              </a:rPr>
              <a:t>33,221 </a:t>
            </a:r>
            <a:r>
              <a:rPr lang="ja-JP" altLang="en-US" sz="900" dirty="0" smtClean="0">
                <a:latin typeface="Arial Black" pitchFamily="34" charset="0"/>
              </a:rPr>
              <a:t>トリップエンド</a:t>
            </a:r>
            <a:endParaRPr lang="en-US" altLang="ja-JP" sz="900" dirty="0" smtClean="0">
              <a:latin typeface="Arial Black" pitchFamily="34" charset="0"/>
            </a:endParaRPr>
          </a:p>
          <a:p>
            <a:r>
              <a:rPr lang="ja-JP" altLang="en-US" sz="900" dirty="0" smtClean="0">
                <a:latin typeface="Arial Black" pitchFamily="34" charset="0"/>
              </a:rPr>
              <a:t>その他　　　　  </a:t>
            </a:r>
            <a:r>
              <a:rPr lang="en-US" altLang="ja-JP" sz="900" dirty="0" smtClean="0">
                <a:latin typeface="Arial Black" pitchFamily="34" charset="0"/>
              </a:rPr>
              <a:t>4,298 </a:t>
            </a:r>
            <a:r>
              <a:rPr lang="ja-JP" altLang="en-US" sz="900" dirty="0" smtClean="0">
                <a:latin typeface="Arial Black" pitchFamily="34" charset="0"/>
              </a:rPr>
              <a:t>トリップエンド</a:t>
            </a:r>
            <a:endParaRPr kumimoji="1" lang="ja-JP" altLang="en-US" sz="900" dirty="0">
              <a:latin typeface="Arial Black" pitchFamily="34" charset="0"/>
            </a:endParaRPr>
          </a:p>
        </p:txBody>
      </p:sp>
      <p:sp>
        <p:nvSpPr>
          <p:cNvPr id="18" name="テキスト ボックス 17"/>
          <p:cNvSpPr txBox="1"/>
          <p:nvPr/>
        </p:nvSpPr>
        <p:spPr>
          <a:xfrm>
            <a:off x="323528" y="3717032"/>
            <a:ext cx="1800200" cy="707886"/>
          </a:xfrm>
          <a:prstGeom prst="rect">
            <a:avLst/>
          </a:prstGeom>
          <a:noFill/>
        </p:spPr>
        <p:txBody>
          <a:bodyPr wrap="square" rtlCol="0">
            <a:spAutoFit/>
          </a:bodyPr>
          <a:lstStyle/>
          <a:p>
            <a:r>
              <a:rPr lang="ja-JP" altLang="en-US" sz="1000" dirty="0" smtClean="0"/>
              <a:t>代表交通手段：</a:t>
            </a:r>
            <a:endParaRPr lang="en-US" altLang="ja-JP" sz="1000" dirty="0" smtClean="0"/>
          </a:p>
          <a:p>
            <a:r>
              <a:rPr lang="ja-JP" altLang="en-US" sz="1000" dirty="0" smtClean="0"/>
              <a:t>出発地から目的地まで主に、最も長く利用すると考えられる交通手段を表す。</a:t>
            </a:r>
            <a:endParaRPr kumimoji="1" lang="ja-JP" altLang="en-US" sz="1000" dirty="0"/>
          </a:p>
        </p:txBody>
      </p:sp>
      <p:sp>
        <p:nvSpPr>
          <p:cNvPr id="19" name="テキスト ボックス 18"/>
          <p:cNvSpPr txBox="1"/>
          <p:nvPr/>
        </p:nvSpPr>
        <p:spPr>
          <a:xfrm>
            <a:off x="6588224" y="1988840"/>
            <a:ext cx="2555776" cy="369332"/>
          </a:xfrm>
          <a:prstGeom prst="rect">
            <a:avLst/>
          </a:prstGeom>
          <a:noFill/>
        </p:spPr>
        <p:txBody>
          <a:bodyPr wrap="square" rtlCol="0">
            <a:spAutoFit/>
          </a:bodyPr>
          <a:lstStyle/>
          <a:p>
            <a:r>
              <a:rPr lang="ja-JP" altLang="en-US" sz="900" dirty="0" smtClean="0">
                <a:latin typeface="Arial Black" pitchFamily="34" charset="0"/>
                <a:ea typeface="+mj-ea"/>
              </a:rPr>
              <a:t>飯能市域からの発生集中量</a:t>
            </a:r>
            <a:endParaRPr lang="en-US" altLang="ja-JP" sz="900" dirty="0" smtClean="0">
              <a:latin typeface="Arial Black" pitchFamily="34" charset="0"/>
              <a:ea typeface="+mj-ea"/>
            </a:endParaRPr>
          </a:p>
          <a:p>
            <a:r>
              <a:rPr lang="ja-JP" altLang="en-US" sz="900" dirty="0" smtClean="0">
                <a:latin typeface="Arial Black" pitchFamily="34" charset="0"/>
                <a:ea typeface="+mj-ea"/>
              </a:rPr>
              <a:t>　　　　　　　　　</a:t>
            </a:r>
            <a:r>
              <a:rPr lang="en-US" altLang="ja-JP" sz="900" dirty="0" smtClean="0">
                <a:latin typeface="Arial Black" pitchFamily="34" charset="0"/>
                <a:ea typeface="+mj-ea"/>
              </a:rPr>
              <a:t>336,213</a:t>
            </a:r>
            <a:r>
              <a:rPr lang="ja-JP" altLang="en-US" sz="900" dirty="0" smtClean="0">
                <a:latin typeface="Arial Black" pitchFamily="34" charset="0"/>
                <a:ea typeface="+mj-ea"/>
              </a:rPr>
              <a:t>トリップエンド</a:t>
            </a:r>
            <a:endParaRPr lang="en-US" altLang="ja-JP" sz="900" dirty="0" smtClean="0">
              <a:latin typeface="Arial Black" pitchFamily="34" charset="0"/>
              <a:ea typeface="+mj-ea"/>
            </a:endParaRPr>
          </a:p>
        </p:txBody>
      </p:sp>
      <p:sp>
        <p:nvSpPr>
          <p:cNvPr id="20" name="テキスト ボックス 19"/>
          <p:cNvSpPr txBox="1"/>
          <p:nvPr/>
        </p:nvSpPr>
        <p:spPr>
          <a:xfrm>
            <a:off x="2555776" y="3284984"/>
            <a:ext cx="1944216" cy="369332"/>
          </a:xfrm>
          <a:prstGeom prst="rect">
            <a:avLst/>
          </a:prstGeom>
          <a:noFill/>
        </p:spPr>
        <p:txBody>
          <a:bodyPr wrap="square" rtlCol="0">
            <a:spAutoFit/>
          </a:bodyPr>
          <a:lstStyle/>
          <a:p>
            <a:r>
              <a:rPr kumimoji="1" lang="ja-JP" altLang="en-US" sz="900" dirty="0" smtClean="0">
                <a:latin typeface="Arial Black" pitchFamily="34" charset="0"/>
                <a:ea typeface="+mj-ea"/>
              </a:rPr>
              <a:t>飯能市域で完結する発生集中量</a:t>
            </a:r>
            <a:endParaRPr kumimoji="1" lang="en-US" altLang="ja-JP" sz="900" dirty="0" smtClean="0">
              <a:latin typeface="Arial Black" pitchFamily="34" charset="0"/>
              <a:ea typeface="+mj-ea"/>
            </a:endParaRPr>
          </a:p>
          <a:p>
            <a:r>
              <a:rPr lang="ja-JP" altLang="en-US" sz="900" dirty="0" smtClean="0">
                <a:latin typeface="Arial Black" pitchFamily="34" charset="0"/>
                <a:ea typeface="+mj-ea"/>
              </a:rPr>
              <a:t>　</a:t>
            </a:r>
            <a:r>
              <a:rPr kumimoji="1" lang="en-US" altLang="ja-JP" sz="900" dirty="0" smtClean="0">
                <a:latin typeface="Arial Black" pitchFamily="34" charset="0"/>
                <a:ea typeface="+mj-ea"/>
              </a:rPr>
              <a:t>190,268</a:t>
            </a:r>
            <a:r>
              <a:rPr kumimoji="1" lang="ja-JP" altLang="en-US" sz="900" dirty="0" smtClean="0">
                <a:latin typeface="Arial Black" pitchFamily="34" charset="0"/>
                <a:ea typeface="+mj-ea"/>
              </a:rPr>
              <a:t>トリップエンド</a:t>
            </a:r>
            <a:r>
              <a:rPr lang="ja-JP" altLang="en-US" sz="900" dirty="0" smtClean="0">
                <a:latin typeface="Arial Black" pitchFamily="34" charset="0"/>
                <a:ea typeface="+mj-ea"/>
              </a:rPr>
              <a:t>（</a:t>
            </a:r>
            <a:r>
              <a:rPr lang="en-US" altLang="ja-JP" sz="900" dirty="0" smtClean="0">
                <a:latin typeface="Arial Black" pitchFamily="34" charset="0"/>
                <a:ea typeface="+mj-ea"/>
              </a:rPr>
              <a:t>56.6</a:t>
            </a:r>
            <a:r>
              <a:rPr lang="ja-JP" altLang="en-US" sz="900" dirty="0" smtClean="0">
                <a:latin typeface="Arial Black" pitchFamily="34" charset="0"/>
                <a:ea typeface="+mj-ea"/>
              </a:rPr>
              <a:t>％）</a:t>
            </a:r>
            <a:endParaRPr kumimoji="1" lang="ja-JP" altLang="en-US" sz="900" dirty="0">
              <a:latin typeface="Arial Black" pitchFamily="34" charset="0"/>
              <a:ea typeface="+mj-ea"/>
            </a:endParaRPr>
          </a:p>
        </p:txBody>
      </p:sp>
      <p:sp>
        <p:nvSpPr>
          <p:cNvPr id="21" name="テキスト ボックス 20"/>
          <p:cNvSpPr txBox="1"/>
          <p:nvPr/>
        </p:nvSpPr>
        <p:spPr>
          <a:xfrm>
            <a:off x="5436096" y="3645024"/>
            <a:ext cx="720080" cy="230832"/>
          </a:xfrm>
          <a:prstGeom prst="rect">
            <a:avLst/>
          </a:prstGeom>
          <a:noFill/>
        </p:spPr>
        <p:txBody>
          <a:bodyPr wrap="square" rtlCol="0">
            <a:spAutoFit/>
          </a:bodyPr>
          <a:lstStyle/>
          <a:p>
            <a:r>
              <a:rPr lang="en-US" altLang="ja-JP" sz="900" dirty="0" smtClean="0">
                <a:latin typeface="Arial Black" pitchFamily="34" charset="0"/>
              </a:rPr>
              <a:t>17,685</a:t>
            </a:r>
            <a:endParaRPr kumimoji="1" lang="ja-JP" altLang="en-US" sz="900" dirty="0">
              <a:latin typeface="Arial Black" pitchFamily="34" charset="0"/>
            </a:endParaRPr>
          </a:p>
        </p:txBody>
      </p:sp>
      <p:sp>
        <p:nvSpPr>
          <p:cNvPr id="24" name="テキスト ボックス 23"/>
          <p:cNvSpPr txBox="1"/>
          <p:nvPr/>
        </p:nvSpPr>
        <p:spPr>
          <a:xfrm>
            <a:off x="4427984" y="2708920"/>
            <a:ext cx="720080" cy="230832"/>
          </a:xfrm>
          <a:prstGeom prst="rect">
            <a:avLst/>
          </a:prstGeom>
          <a:noFill/>
        </p:spPr>
        <p:txBody>
          <a:bodyPr wrap="square" rtlCol="0">
            <a:spAutoFit/>
          </a:bodyPr>
          <a:lstStyle/>
          <a:p>
            <a:pPr algn="ctr"/>
            <a:r>
              <a:rPr lang="en-US" altLang="ja-JP" sz="900" dirty="0" smtClean="0">
                <a:latin typeface="Arial Black" pitchFamily="34" charset="0"/>
              </a:rPr>
              <a:t>653</a:t>
            </a:r>
            <a:endParaRPr kumimoji="1" lang="ja-JP" altLang="en-US" sz="900" dirty="0">
              <a:latin typeface="Arial Black" pitchFamily="34" charset="0"/>
            </a:endParaRPr>
          </a:p>
        </p:txBody>
      </p:sp>
      <p:sp>
        <p:nvSpPr>
          <p:cNvPr id="25" name="テキスト ボックス 24"/>
          <p:cNvSpPr txBox="1"/>
          <p:nvPr/>
        </p:nvSpPr>
        <p:spPr>
          <a:xfrm>
            <a:off x="5436096" y="2348880"/>
            <a:ext cx="720080" cy="230832"/>
          </a:xfrm>
          <a:prstGeom prst="rect">
            <a:avLst/>
          </a:prstGeom>
          <a:noFill/>
        </p:spPr>
        <p:txBody>
          <a:bodyPr wrap="square" rtlCol="0">
            <a:spAutoFit/>
          </a:bodyPr>
          <a:lstStyle/>
          <a:p>
            <a:pPr algn="ctr"/>
            <a:r>
              <a:rPr lang="en-US" altLang="ja-JP" sz="900" dirty="0" smtClean="0">
                <a:latin typeface="Arial Black" pitchFamily="34" charset="0"/>
              </a:rPr>
              <a:t>510</a:t>
            </a:r>
            <a:endParaRPr kumimoji="1" lang="ja-JP" altLang="en-US" sz="900" dirty="0">
              <a:latin typeface="Arial Black" pitchFamily="34" charset="0"/>
            </a:endParaRPr>
          </a:p>
        </p:txBody>
      </p:sp>
      <p:sp>
        <p:nvSpPr>
          <p:cNvPr id="26" name="テキスト ボックス 25"/>
          <p:cNvSpPr txBox="1"/>
          <p:nvPr/>
        </p:nvSpPr>
        <p:spPr>
          <a:xfrm>
            <a:off x="5004048" y="3284984"/>
            <a:ext cx="720080" cy="230832"/>
          </a:xfrm>
          <a:prstGeom prst="rect">
            <a:avLst/>
          </a:prstGeom>
          <a:noFill/>
        </p:spPr>
        <p:txBody>
          <a:bodyPr wrap="square" rtlCol="0">
            <a:spAutoFit/>
          </a:bodyPr>
          <a:lstStyle/>
          <a:p>
            <a:pPr algn="ctr"/>
            <a:r>
              <a:rPr lang="en-US" altLang="ja-JP" sz="900" dirty="0" smtClean="0">
                <a:latin typeface="Arial Black" pitchFamily="34" charset="0"/>
              </a:rPr>
              <a:t>3,267</a:t>
            </a:r>
            <a:endParaRPr kumimoji="1" lang="ja-JP" altLang="en-US" sz="900" dirty="0">
              <a:latin typeface="Arial Black"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79512" y="5002429"/>
            <a:ext cx="3816424" cy="1623404"/>
          </a:xfrm>
          <a:prstGeom prst="rect">
            <a:avLst/>
          </a:prstGeom>
          <a:noFill/>
          <a:ln w="9525">
            <a:noFill/>
            <a:miter lim="800000"/>
            <a:headEnd/>
            <a:tailEnd/>
          </a:ln>
          <a:effectLst/>
        </p:spPr>
      </p:pic>
      <p:sp>
        <p:nvSpPr>
          <p:cNvPr id="23" name="日付プレースホルダ 22"/>
          <p:cNvSpPr>
            <a:spLocks noGrp="1"/>
          </p:cNvSpPr>
          <p:nvPr>
            <p:ph type="dt" sz="half" idx="10"/>
          </p:nvPr>
        </p:nvSpPr>
        <p:spPr/>
        <p:txBody>
          <a:bodyPr/>
          <a:lstStyle/>
          <a:p>
            <a:r>
              <a:rPr kumimoji="1" lang="en-US" altLang="ja-JP" smtClean="0"/>
              <a:t>2012/11/27</a:t>
            </a:r>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nvGraphicFramePr>
        <p:xfrm>
          <a:off x="3851920" y="404664"/>
          <a:ext cx="5292080" cy="3095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グラフ 3"/>
          <p:cNvGraphicFramePr/>
          <p:nvPr/>
        </p:nvGraphicFramePr>
        <p:xfrm>
          <a:off x="3855072" y="3501008"/>
          <a:ext cx="5288928" cy="3095213"/>
        </p:xfrm>
        <a:graphic>
          <a:graphicData uri="http://schemas.openxmlformats.org/drawingml/2006/chart">
            <c:chart xmlns:c="http://schemas.openxmlformats.org/drawingml/2006/chart" xmlns:r="http://schemas.openxmlformats.org/officeDocument/2006/relationships" r:id="rId3"/>
          </a:graphicData>
        </a:graphic>
      </p:graphicFrame>
      <p:sp>
        <p:nvSpPr>
          <p:cNvPr id="5" name="円/楕円 4"/>
          <p:cNvSpPr/>
          <p:nvPr/>
        </p:nvSpPr>
        <p:spPr>
          <a:xfrm>
            <a:off x="4932040" y="2780928"/>
            <a:ext cx="504056" cy="504056"/>
          </a:xfrm>
          <a:prstGeom prst="ellipse">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5004048" y="5877272"/>
            <a:ext cx="504056" cy="504056"/>
          </a:xfrm>
          <a:prstGeom prst="ellipse">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6588224" y="5373216"/>
            <a:ext cx="504056" cy="504056"/>
          </a:xfrm>
          <a:prstGeom prst="ellipse">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6660232" y="2276872"/>
            <a:ext cx="504056" cy="504056"/>
          </a:xfrm>
          <a:prstGeom prst="ellipse">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6300192" y="1556792"/>
            <a:ext cx="504056" cy="504056"/>
          </a:xfrm>
          <a:prstGeom prst="ellipse">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6300192" y="4653136"/>
            <a:ext cx="504056" cy="504056"/>
          </a:xfrm>
          <a:prstGeom prst="ellipse">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51520" y="404664"/>
            <a:ext cx="3888432" cy="2492990"/>
          </a:xfrm>
          <a:prstGeom prst="rect">
            <a:avLst/>
          </a:prstGeom>
          <a:solidFill>
            <a:srgbClr val="FFFF99"/>
          </a:solidFill>
          <a:ln w="38100">
            <a:solidFill>
              <a:schemeClr val="tx2">
                <a:lumMod val="60000"/>
                <a:lumOff val="40000"/>
              </a:schemeClr>
            </a:solidFill>
          </a:ln>
        </p:spPr>
        <p:txBody>
          <a:bodyPr wrap="square" rtlCol="0">
            <a:spAutoFit/>
          </a:bodyPr>
          <a:lstStyle/>
          <a:p>
            <a:r>
              <a:rPr kumimoji="1" lang="ja-JP" altLang="en-US" sz="1600" b="1" dirty="0" smtClean="0"/>
              <a:t>■交通手段</a:t>
            </a:r>
            <a:endParaRPr kumimoji="1" lang="en-US" altLang="ja-JP" sz="1600" b="1" dirty="0" smtClean="0"/>
          </a:p>
          <a:p>
            <a:r>
              <a:rPr kumimoji="1" lang="ja-JP" altLang="en-US" sz="1400" b="1" dirty="0" smtClean="0">
                <a:latin typeface="+mj-ea"/>
                <a:ea typeface="+mj-ea"/>
              </a:rPr>
              <a:t>飯能市域を発地着地とするトリップの代表交通手段のうち路線バスの利用率は発生、集中ともに</a:t>
            </a:r>
            <a:r>
              <a:rPr kumimoji="1" lang="en-US" altLang="ja-JP" sz="1400" b="1" dirty="0" smtClean="0">
                <a:latin typeface="+mj-ea"/>
                <a:ea typeface="+mj-ea"/>
              </a:rPr>
              <a:t>1.2</a:t>
            </a:r>
            <a:r>
              <a:rPr kumimoji="1" lang="ja-JP" altLang="en-US" sz="1400" b="1" dirty="0" smtClean="0">
                <a:latin typeface="+mj-ea"/>
                <a:ea typeface="+mj-ea"/>
              </a:rPr>
              <a:t>％。</a:t>
            </a:r>
            <a:endParaRPr kumimoji="1" lang="en-US" altLang="ja-JP" sz="1400" b="1" dirty="0" smtClean="0">
              <a:latin typeface="+mj-ea"/>
              <a:ea typeface="+mj-ea"/>
            </a:endParaRPr>
          </a:p>
          <a:p>
            <a:r>
              <a:rPr kumimoji="1" lang="ja-JP" altLang="en-US" sz="1400" b="1" dirty="0" smtClean="0">
                <a:latin typeface="+mj-ea"/>
                <a:ea typeface="+mj-ea"/>
              </a:rPr>
              <a:t>路線バス利用が相対的に多いゾーン</a:t>
            </a:r>
            <a:endParaRPr kumimoji="1" lang="en-US" altLang="ja-JP" sz="1400" b="1" dirty="0" smtClean="0">
              <a:latin typeface="+mj-ea"/>
              <a:ea typeface="+mj-ea"/>
            </a:endParaRPr>
          </a:p>
          <a:p>
            <a:r>
              <a:rPr kumimoji="1" lang="ja-JP" altLang="en-US" sz="1400" b="1" dirty="0" smtClean="0">
                <a:latin typeface="+mj-ea"/>
                <a:ea typeface="+mj-ea"/>
              </a:rPr>
              <a:t>　　　</a:t>
            </a:r>
            <a:r>
              <a:rPr kumimoji="1" lang="en-US" altLang="ja-JP" sz="1400" b="1" dirty="0" smtClean="0">
                <a:solidFill>
                  <a:srgbClr val="FF0000"/>
                </a:solidFill>
                <a:latin typeface="+mj-ea"/>
                <a:ea typeface="+mj-ea"/>
              </a:rPr>
              <a:t>33106</a:t>
            </a:r>
            <a:r>
              <a:rPr kumimoji="1" lang="ja-JP" altLang="en-US" sz="1400" b="1" dirty="0" smtClean="0">
                <a:solidFill>
                  <a:srgbClr val="FF0000"/>
                </a:solidFill>
                <a:latin typeface="+mj-ea"/>
                <a:ea typeface="+mj-ea"/>
              </a:rPr>
              <a:t>ゾーン（名栗地区）</a:t>
            </a:r>
            <a:endParaRPr kumimoji="1" lang="en-US" altLang="ja-JP" sz="1400" b="1" dirty="0" smtClean="0">
              <a:solidFill>
                <a:srgbClr val="FF0000"/>
              </a:solidFill>
              <a:latin typeface="+mj-ea"/>
              <a:ea typeface="+mj-ea"/>
            </a:endParaRPr>
          </a:p>
          <a:p>
            <a:r>
              <a:rPr lang="ja-JP" altLang="en-US" sz="1400" b="1" dirty="0" smtClean="0">
                <a:latin typeface="+mj-ea"/>
                <a:ea typeface="+mj-ea"/>
              </a:rPr>
              <a:t>　　　　　　　　　　</a:t>
            </a:r>
            <a:r>
              <a:rPr kumimoji="1" lang="ja-JP" altLang="en-US" sz="1400" b="1" dirty="0" smtClean="0">
                <a:solidFill>
                  <a:srgbClr val="FF0000"/>
                </a:solidFill>
                <a:latin typeface="+mj-ea"/>
                <a:ea typeface="+mj-ea"/>
              </a:rPr>
              <a:t>発生</a:t>
            </a:r>
            <a:r>
              <a:rPr kumimoji="1" lang="en-US" altLang="ja-JP" sz="1400" b="1" dirty="0" smtClean="0">
                <a:solidFill>
                  <a:srgbClr val="FF0000"/>
                </a:solidFill>
                <a:latin typeface="+mj-ea"/>
                <a:ea typeface="+mj-ea"/>
              </a:rPr>
              <a:t>3.7</a:t>
            </a:r>
            <a:r>
              <a:rPr lang="ja-JP" altLang="en-US" sz="1400" b="1" dirty="0" smtClean="0">
                <a:solidFill>
                  <a:srgbClr val="FF0000"/>
                </a:solidFill>
                <a:latin typeface="+mj-ea"/>
                <a:ea typeface="+mj-ea"/>
              </a:rPr>
              <a:t>％集中</a:t>
            </a:r>
            <a:r>
              <a:rPr lang="en-US" altLang="ja-JP" sz="1400" b="1" dirty="0" smtClean="0">
                <a:solidFill>
                  <a:srgbClr val="FF0000"/>
                </a:solidFill>
                <a:latin typeface="+mj-ea"/>
                <a:ea typeface="+mj-ea"/>
              </a:rPr>
              <a:t>4.8</a:t>
            </a:r>
            <a:r>
              <a:rPr lang="ja-JP" altLang="en-US" sz="1400" b="1" dirty="0" smtClean="0">
                <a:solidFill>
                  <a:srgbClr val="FF0000"/>
                </a:solidFill>
                <a:latin typeface="+mj-ea"/>
                <a:ea typeface="+mj-ea"/>
              </a:rPr>
              <a:t>％</a:t>
            </a:r>
            <a:r>
              <a:rPr lang="ja-JP" altLang="en-US" sz="1400" b="1" dirty="0" smtClean="0">
                <a:latin typeface="+mj-ea"/>
                <a:ea typeface="+mj-ea"/>
              </a:rPr>
              <a:t>　</a:t>
            </a:r>
            <a:endParaRPr lang="en-US" altLang="ja-JP" sz="1400" b="1" dirty="0" smtClean="0">
              <a:latin typeface="+mj-ea"/>
              <a:ea typeface="+mj-ea"/>
            </a:endParaRPr>
          </a:p>
          <a:p>
            <a:r>
              <a:rPr lang="ja-JP" altLang="en-US" sz="1400" b="1" dirty="0" smtClean="0">
                <a:latin typeface="+mj-ea"/>
                <a:ea typeface="+mj-ea"/>
              </a:rPr>
              <a:t>　　　　　　　→路線バスの重要性</a:t>
            </a:r>
            <a:endParaRPr lang="en-US" altLang="ja-JP" sz="1400" b="1" dirty="0" smtClean="0">
              <a:latin typeface="+mj-ea"/>
              <a:ea typeface="+mj-ea"/>
            </a:endParaRPr>
          </a:p>
          <a:p>
            <a:r>
              <a:rPr kumimoji="1" lang="ja-JP" altLang="en-US" sz="1400" b="1" dirty="0" smtClean="0">
                <a:latin typeface="+mj-ea"/>
                <a:ea typeface="+mj-ea"/>
              </a:rPr>
              <a:t>クルマ利用が相対的に多いゾーン</a:t>
            </a:r>
            <a:endParaRPr kumimoji="1" lang="en-US" altLang="ja-JP" sz="1400" b="1" dirty="0" smtClean="0">
              <a:latin typeface="+mj-ea"/>
              <a:ea typeface="+mj-ea"/>
            </a:endParaRPr>
          </a:p>
          <a:p>
            <a:r>
              <a:rPr lang="ja-JP" altLang="en-US" sz="1400" b="1" dirty="0" smtClean="0">
                <a:latin typeface="+mj-ea"/>
                <a:ea typeface="+mj-ea"/>
              </a:rPr>
              <a:t>　</a:t>
            </a:r>
            <a:r>
              <a:rPr lang="en-US" altLang="ja-JP" sz="1400" b="1" dirty="0" smtClean="0">
                <a:latin typeface="+mj-ea"/>
                <a:ea typeface="+mj-ea"/>
              </a:rPr>
              <a:t>33101</a:t>
            </a:r>
            <a:r>
              <a:rPr lang="ja-JP" altLang="en-US" sz="1400" b="1" dirty="0" err="1" smtClean="0">
                <a:latin typeface="+mj-ea"/>
                <a:ea typeface="+mj-ea"/>
              </a:rPr>
              <a:t>、</a:t>
            </a:r>
            <a:r>
              <a:rPr lang="en-US" altLang="ja-JP" sz="1400" b="1" dirty="0" smtClean="0">
                <a:latin typeface="+mj-ea"/>
                <a:ea typeface="+mj-ea"/>
              </a:rPr>
              <a:t>33104</a:t>
            </a:r>
            <a:r>
              <a:rPr lang="ja-JP" altLang="en-US" sz="1400" b="1" dirty="0" smtClean="0">
                <a:latin typeface="+mj-ea"/>
                <a:ea typeface="+mj-ea"/>
              </a:rPr>
              <a:t>ゾーン</a:t>
            </a:r>
            <a:endParaRPr lang="en-US" altLang="ja-JP" sz="1400" b="1" dirty="0" smtClean="0">
              <a:latin typeface="+mj-ea"/>
              <a:ea typeface="+mj-ea"/>
            </a:endParaRPr>
          </a:p>
          <a:p>
            <a:r>
              <a:rPr lang="ja-JP" altLang="en-US" sz="1400" b="1" dirty="0" smtClean="0">
                <a:latin typeface="+mj-ea"/>
              </a:rPr>
              <a:t>　　　　　　　→</a:t>
            </a:r>
            <a:r>
              <a:rPr lang="ja-JP" altLang="en-US" sz="1400" b="1" dirty="0" smtClean="0">
                <a:solidFill>
                  <a:srgbClr val="FF0000"/>
                </a:solidFill>
                <a:latin typeface="+mj-ea"/>
              </a:rPr>
              <a:t>路線バスの利用率が少ない</a:t>
            </a:r>
            <a:r>
              <a:rPr lang="ja-JP" altLang="en-US" sz="1400" b="1" dirty="0" smtClean="0">
                <a:latin typeface="+mj-ea"/>
              </a:rPr>
              <a:t>ゾーン</a:t>
            </a:r>
            <a:endParaRPr lang="en-US" altLang="ja-JP" sz="1400" b="1" dirty="0" smtClean="0">
              <a:latin typeface="+mj-ea"/>
              <a:ea typeface="+mj-ea"/>
            </a:endParaRPr>
          </a:p>
        </p:txBody>
      </p:sp>
      <p:pic>
        <p:nvPicPr>
          <p:cNvPr id="15" name="図 14" descr="ＰＴゾーン区分org.jpg"/>
          <p:cNvPicPr>
            <a:picLocks noChangeAspect="1"/>
          </p:cNvPicPr>
          <p:nvPr/>
        </p:nvPicPr>
        <p:blipFill>
          <a:blip r:embed="rId4" cstate="print"/>
          <a:stretch>
            <a:fillRect/>
          </a:stretch>
        </p:blipFill>
        <p:spPr>
          <a:xfrm>
            <a:off x="251520" y="3140968"/>
            <a:ext cx="2952328" cy="2002384"/>
          </a:xfrm>
          <a:prstGeom prst="rect">
            <a:avLst/>
          </a:prstGeom>
        </p:spPr>
      </p:pic>
      <p:sp>
        <p:nvSpPr>
          <p:cNvPr id="16" name="テキスト ボックス 15"/>
          <p:cNvSpPr txBox="1"/>
          <p:nvPr/>
        </p:nvSpPr>
        <p:spPr>
          <a:xfrm>
            <a:off x="2411760" y="3284984"/>
            <a:ext cx="1440160" cy="307777"/>
          </a:xfrm>
          <a:prstGeom prst="rect">
            <a:avLst/>
          </a:prstGeom>
          <a:noFill/>
        </p:spPr>
        <p:txBody>
          <a:bodyPr wrap="square" rtlCol="0">
            <a:spAutoFit/>
          </a:bodyPr>
          <a:lstStyle/>
          <a:p>
            <a:r>
              <a:rPr kumimoji="1" lang="ja-JP" altLang="en-US" sz="1400" b="1" dirty="0" smtClean="0"/>
              <a:t>ゾーン位置図</a:t>
            </a:r>
            <a:endParaRPr kumimoji="1" lang="ja-JP" altLang="en-US" sz="1400" b="1" dirty="0"/>
          </a:p>
        </p:txBody>
      </p:sp>
      <p:cxnSp>
        <p:nvCxnSpPr>
          <p:cNvPr id="18" name="直線矢印コネクタ 17"/>
          <p:cNvCxnSpPr>
            <a:endCxn id="5" idx="1"/>
          </p:cNvCxnSpPr>
          <p:nvPr/>
        </p:nvCxnSpPr>
        <p:spPr>
          <a:xfrm>
            <a:off x="3707904" y="2060848"/>
            <a:ext cx="1297953" cy="79389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3707904" y="2060848"/>
            <a:ext cx="1440160" cy="38164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3707904" y="1916832"/>
            <a:ext cx="2592288" cy="5760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endCxn id="11" idx="2"/>
          </p:cNvCxnSpPr>
          <p:nvPr/>
        </p:nvCxnSpPr>
        <p:spPr>
          <a:xfrm>
            <a:off x="3707904" y="2492896"/>
            <a:ext cx="2952328" cy="360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endCxn id="13" idx="1"/>
          </p:cNvCxnSpPr>
          <p:nvPr/>
        </p:nvCxnSpPr>
        <p:spPr>
          <a:xfrm>
            <a:off x="3707904" y="2492896"/>
            <a:ext cx="2666105" cy="223405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endCxn id="10" idx="1"/>
          </p:cNvCxnSpPr>
          <p:nvPr/>
        </p:nvCxnSpPr>
        <p:spPr>
          <a:xfrm>
            <a:off x="3707904" y="2492896"/>
            <a:ext cx="2954137" cy="29541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95536" y="5229200"/>
            <a:ext cx="3456384" cy="1169551"/>
          </a:xfrm>
          <a:prstGeom prst="rect">
            <a:avLst/>
          </a:prstGeom>
          <a:noFill/>
        </p:spPr>
        <p:txBody>
          <a:bodyPr wrap="square" rtlCol="0">
            <a:spAutoFit/>
          </a:bodyPr>
          <a:lstStyle/>
          <a:p>
            <a:r>
              <a:rPr kumimoji="1" lang="en-US" altLang="ja-JP" sz="1000" dirty="0" smtClean="0">
                <a:latin typeface="+mj-ea"/>
                <a:ea typeface="+mj-ea"/>
              </a:rPr>
              <a:t>33100</a:t>
            </a:r>
            <a:r>
              <a:rPr kumimoji="1" lang="ja-JP" altLang="en-US" sz="1000" dirty="0" smtClean="0">
                <a:latin typeface="+mj-ea"/>
                <a:ea typeface="+mj-ea"/>
              </a:rPr>
              <a:t>：東町、稲荷町、本町、飯能、南町他</a:t>
            </a:r>
            <a:endParaRPr kumimoji="1" lang="en-US" altLang="ja-JP" sz="1000" dirty="0" smtClean="0">
              <a:latin typeface="+mj-ea"/>
              <a:ea typeface="+mj-ea"/>
            </a:endParaRPr>
          </a:p>
          <a:p>
            <a:r>
              <a:rPr lang="en-US" altLang="ja-JP" sz="1000" dirty="0" smtClean="0">
                <a:latin typeface="+mj-ea"/>
                <a:ea typeface="+mj-ea"/>
              </a:rPr>
              <a:t>33101</a:t>
            </a:r>
            <a:r>
              <a:rPr lang="ja-JP" altLang="en-US" sz="1000" dirty="0" smtClean="0">
                <a:latin typeface="+mj-ea"/>
                <a:ea typeface="+mj-ea"/>
              </a:rPr>
              <a:t>：宮沢、下加治、下川﨑、芦苅場他</a:t>
            </a:r>
            <a:endParaRPr lang="en-US" altLang="ja-JP" sz="1000" dirty="0" smtClean="0">
              <a:latin typeface="+mj-ea"/>
              <a:ea typeface="+mj-ea"/>
            </a:endParaRPr>
          </a:p>
          <a:p>
            <a:r>
              <a:rPr kumimoji="1" lang="en-US" altLang="ja-JP" sz="1000" dirty="0" smtClean="0">
                <a:latin typeface="+mj-ea"/>
                <a:ea typeface="+mj-ea"/>
              </a:rPr>
              <a:t>33102</a:t>
            </a:r>
            <a:r>
              <a:rPr kumimoji="1" lang="ja-JP" altLang="en-US" sz="1000" dirty="0" smtClean="0">
                <a:latin typeface="+mj-ea"/>
                <a:ea typeface="+mj-ea"/>
              </a:rPr>
              <a:t>：岩沢、笠縫、双柳、新光他</a:t>
            </a:r>
            <a:endParaRPr kumimoji="1" lang="en-US" altLang="ja-JP" sz="1000" dirty="0" smtClean="0">
              <a:latin typeface="+mj-ea"/>
              <a:ea typeface="+mj-ea"/>
            </a:endParaRPr>
          </a:p>
          <a:p>
            <a:r>
              <a:rPr lang="en-US" altLang="ja-JP" sz="1000" dirty="0" smtClean="0">
                <a:latin typeface="+mj-ea"/>
                <a:ea typeface="+mj-ea"/>
              </a:rPr>
              <a:t>33103</a:t>
            </a:r>
            <a:r>
              <a:rPr lang="ja-JP" altLang="en-US" sz="1000" dirty="0" smtClean="0">
                <a:latin typeface="+mj-ea"/>
                <a:ea typeface="+mj-ea"/>
              </a:rPr>
              <a:t>：阿須、美杉台１～５、落合他</a:t>
            </a:r>
            <a:endParaRPr lang="en-US" altLang="ja-JP" sz="1000" dirty="0" smtClean="0">
              <a:latin typeface="+mj-ea"/>
              <a:ea typeface="+mj-ea"/>
            </a:endParaRPr>
          </a:p>
          <a:p>
            <a:r>
              <a:rPr kumimoji="1" lang="en-US" altLang="ja-JP" sz="1000" dirty="0" smtClean="0">
                <a:latin typeface="+mj-ea"/>
                <a:ea typeface="+mj-ea"/>
              </a:rPr>
              <a:t>33104</a:t>
            </a:r>
            <a:r>
              <a:rPr kumimoji="1" lang="ja-JP" altLang="en-US" sz="1000" dirty="0" smtClean="0">
                <a:latin typeface="+mj-ea"/>
                <a:ea typeface="+mj-ea"/>
              </a:rPr>
              <a:t>：大河原、上畑、下畑、苅生、下直竹</a:t>
            </a:r>
            <a:endParaRPr kumimoji="1" lang="en-US" altLang="ja-JP" sz="1000" dirty="0" smtClean="0">
              <a:latin typeface="+mj-ea"/>
              <a:ea typeface="+mj-ea"/>
            </a:endParaRPr>
          </a:p>
          <a:p>
            <a:r>
              <a:rPr lang="en-US" altLang="ja-JP" sz="1000" dirty="0" smtClean="0">
                <a:latin typeface="+mj-ea"/>
                <a:ea typeface="+mj-ea"/>
              </a:rPr>
              <a:t>33105</a:t>
            </a:r>
            <a:r>
              <a:rPr lang="ja-JP" altLang="en-US" sz="1000" dirty="0" smtClean="0">
                <a:latin typeface="+mj-ea"/>
                <a:ea typeface="+mj-ea"/>
              </a:rPr>
              <a:t>：原市場、永田、下赤工、久須美、中藤上郷、吾野他</a:t>
            </a:r>
            <a:endParaRPr lang="en-US" altLang="ja-JP" sz="1000" dirty="0" smtClean="0">
              <a:latin typeface="+mj-ea"/>
              <a:ea typeface="+mj-ea"/>
            </a:endParaRPr>
          </a:p>
          <a:p>
            <a:r>
              <a:rPr kumimoji="1" lang="en-US" altLang="ja-JP" sz="1000" dirty="0" smtClean="0">
                <a:latin typeface="+mj-ea"/>
                <a:ea typeface="+mj-ea"/>
              </a:rPr>
              <a:t>33106</a:t>
            </a:r>
            <a:r>
              <a:rPr kumimoji="1" lang="ja-JP" altLang="en-US" sz="1000" dirty="0" smtClean="0">
                <a:latin typeface="+mj-ea"/>
                <a:ea typeface="+mj-ea"/>
              </a:rPr>
              <a:t>：下名栗、上名栗</a:t>
            </a:r>
            <a:endParaRPr kumimoji="1" lang="ja-JP" altLang="en-US" sz="1000" dirty="0">
              <a:latin typeface="+mj-ea"/>
              <a:ea typeface="+mj-ea"/>
            </a:endParaRPr>
          </a:p>
        </p:txBody>
      </p:sp>
      <p:sp>
        <p:nvSpPr>
          <p:cNvPr id="25" name="スライド番号プレースホルダ 24"/>
          <p:cNvSpPr>
            <a:spLocks noGrp="1"/>
          </p:cNvSpPr>
          <p:nvPr>
            <p:ph type="sldNum" sz="quarter" idx="12"/>
          </p:nvPr>
        </p:nvSpPr>
        <p:spPr>
          <a:xfrm>
            <a:off x="6732240" y="6492875"/>
            <a:ext cx="2133600" cy="365125"/>
          </a:xfrm>
        </p:spPr>
        <p:txBody>
          <a:bodyPr/>
          <a:lstStyle/>
          <a:p>
            <a:fld id="{0E3293A3-EA7E-4597-A6F5-AF012796E155}" type="slidenum">
              <a:rPr kumimoji="1" lang="ja-JP" altLang="en-US" smtClean="0">
                <a:solidFill>
                  <a:schemeClr val="tx1"/>
                </a:solidFill>
              </a:rPr>
              <a:pPr/>
              <a:t>6</a:t>
            </a:fld>
            <a:endParaRPr kumimoji="1" lang="ja-JP" altLang="en-US" dirty="0">
              <a:solidFill>
                <a:schemeClr val="tx1"/>
              </a:solidFill>
            </a:endParaRPr>
          </a:p>
        </p:txBody>
      </p:sp>
      <p:sp>
        <p:nvSpPr>
          <p:cNvPr id="21" name="日付プレースホルダ 20"/>
          <p:cNvSpPr>
            <a:spLocks noGrp="1"/>
          </p:cNvSpPr>
          <p:nvPr>
            <p:ph type="dt" sz="half" idx="10"/>
          </p:nvPr>
        </p:nvSpPr>
        <p:spPr/>
        <p:txBody>
          <a:bodyPr/>
          <a:lstStyle/>
          <a:p>
            <a:r>
              <a:rPr kumimoji="1" lang="en-US" altLang="ja-JP" smtClean="0"/>
              <a:t>2012/11/27</a:t>
            </a:r>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ＰＴゾーン区分路線バス.jpg"/>
          <p:cNvPicPr>
            <a:picLocks noChangeAspect="1"/>
          </p:cNvPicPr>
          <p:nvPr/>
        </p:nvPicPr>
        <p:blipFill>
          <a:blip r:embed="rId2" cstate="print"/>
          <a:stretch>
            <a:fillRect/>
          </a:stretch>
        </p:blipFill>
        <p:spPr>
          <a:xfrm>
            <a:off x="4439604" y="3645024"/>
            <a:ext cx="4704395" cy="3212976"/>
          </a:xfrm>
          <a:prstGeom prst="rect">
            <a:avLst/>
          </a:prstGeom>
        </p:spPr>
      </p:pic>
      <p:pic>
        <p:nvPicPr>
          <p:cNvPr id="3" name="図 2" descr="ＰＴゾーン区分鉄道.jpg"/>
          <p:cNvPicPr>
            <a:picLocks noChangeAspect="1"/>
          </p:cNvPicPr>
          <p:nvPr/>
        </p:nvPicPr>
        <p:blipFill>
          <a:blip r:embed="rId3" cstate="print"/>
          <a:stretch>
            <a:fillRect/>
          </a:stretch>
        </p:blipFill>
        <p:spPr>
          <a:xfrm>
            <a:off x="4427984" y="188640"/>
            <a:ext cx="4413110" cy="3287346"/>
          </a:xfrm>
          <a:prstGeom prst="rect">
            <a:avLst/>
          </a:prstGeom>
        </p:spPr>
      </p:pic>
      <p:sp>
        <p:nvSpPr>
          <p:cNvPr id="4" name="テキスト ボックス 3"/>
          <p:cNvSpPr txBox="1"/>
          <p:nvPr/>
        </p:nvSpPr>
        <p:spPr>
          <a:xfrm>
            <a:off x="4211960" y="260648"/>
            <a:ext cx="1656184" cy="338554"/>
          </a:xfrm>
          <a:prstGeom prst="rect">
            <a:avLst/>
          </a:prstGeom>
          <a:noFill/>
        </p:spPr>
        <p:txBody>
          <a:bodyPr wrap="square" rtlCol="0">
            <a:spAutoFit/>
          </a:bodyPr>
          <a:lstStyle/>
          <a:p>
            <a:pPr algn="ctr"/>
            <a:r>
              <a:rPr kumimoji="1" lang="ja-JP" altLang="en-US" sz="1600" b="1" dirty="0" smtClean="0"/>
              <a:t>鉄道利用</a:t>
            </a:r>
            <a:endParaRPr kumimoji="1" lang="ja-JP" altLang="en-US" sz="1600" b="1" dirty="0"/>
          </a:p>
        </p:txBody>
      </p:sp>
      <p:sp>
        <p:nvSpPr>
          <p:cNvPr id="5" name="テキスト ボックス 4"/>
          <p:cNvSpPr txBox="1"/>
          <p:nvPr/>
        </p:nvSpPr>
        <p:spPr>
          <a:xfrm>
            <a:off x="4355976" y="3429000"/>
            <a:ext cx="1656184" cy="338554"/>
          </a:xfrm>
          <a:prstGeom prst="rect">
            <a:avLst/>
          </a:prstGeom>
          <a:noFill/>
        </p:spPr>
        <p:txBody>
          <a:bodyPr wrap="square" rtlCol="0">
            <a:spAutoFit/>
          </a:bodyPr>
          <a:lstStyle/>
          <a:p>
            <a:pPr algn="ctr"/>
            <a:r>
              <a:rPr lang="ja-JP" altLang="en-US" sz="1600" b="1" dirty="0" smtClean="0"/>
              <a:t>路線バス利用</a:t>
            </a:r>
            <a:endParaRPr kumimoji="1" lang="ja-JP" altLang="en-US" sz="1600" b="1" dirty="0"/>
          </a:p>
        </p:txBody>
      </p:sp>
      <p:sp>
        <p:nvSpPr>
          <p:cNvPr id="6" name="テキスト ボックス 5"/>
          <p:cNvSpPr txBox="1"/>
          <p:nvPr/>
        </p:nvSpPr>
        <p:spPr>
          <a:xfrm>
            <a:off x="251520" y="332656"/>
            <a:ext cx="4248472" cy="2339102"/>
          </a:xfrm>
          <a:prstGeom prst="rect">
            <a:avLst/>
          </a:prstGeom>
          <a:solidFill>
            <a:srgbClr val="FFFF99"/>
          </a:solidFill>
          <a:ln w="38100">
            <a:solidFill>
              <a:schemeClr val="tx2">
                <a:lumMod val="60000"/>
                <a:lumOff val="40000"/>
              </a:schemeClr>
            </a:solidFill>
          </a:ln>
        </p:spPr>
        <p:txBody>
          <a:bodyPr wrap="square" rtlCol="0">
            <a:spAutoFit/>
          </a:bodyPr>
          <a:lstStyle/>
          <a:p>
            <a:r>
              <a:rPr kumimoji="1" lang="ja-JP" altLang="en-US" sz="1600" b="1" dirty="0" smtClean="0"/>
              <a:t>■路線バス利用者について</a:t>
            </a:r>
            <a:endParaRPr kumimoji="1" lang="en-US" altLang="ja-JP" sz="1600" b="1" dirty="0" smtClean="0"/>
          </a:p>
          <a:p>
            <a:endParaRPr lang="en-US" altLang="ja-JP" sz="1600" b="1" dirty="0" smtClean="0"/>
          </a:p>
          <a:p>
            <a:pPr algn="just"/>
            <a:r>
              <a:rPr kumimoji="1" lang="ja-JP" altLang="en-US" sz="1600" b="1" dirty="0" smtClean="0">
                <a:latin typeface="Arial Black" pitchFamily="34" charset="0"/>
                <a:ea typeface="+mj-ea"/>
              </a:rPr>
              <a:t>　</a:t>
            </a:r>
            <a:r>
              <a:rPr kumimoji="1" lang="ja-JP" altLang="en-US" sz="1400" b="1" dirty="0" smtClean="0">
                <a:latin typeface="Arial Black" pitchFamily="34" charset="0"/>
                <a:ea typeface="+mj-ea"/>
              </a:rPr>
              <a:t>路線バスの利用は市域西側</a:t>
            </a:r>
            <a:r>
              <a:rPr kumimoji="1" lang="en-US" altLang="ja-JP" sz="1400" b="1" dirty="0" smtClean="0">
                <a:latin typeface="Arial Black" pitchFamily="34" charset="0"/>
                <a:ea typeface="+mj-ea"/>
              </a:rPr>
              <a:t>33105</a:t>
            </a:r>
            <a:r>
              <a:rPr lang="ja-JP" altLang="en-US" sz="1400" b="1" dirty="0" smtClean="0">
                <a:latin typeface="Arial Black" pitchFamily="34" charset="0"/>
                <a:ea typeface="+mj-ea"/>
              </a:rPr>
              <a:t> （原市場など）と、</a:t>
            </a:r>
            <a:r>
              <a:rPr kumimoji="1" lang="en-US" altLang="ja-JP" sz="1400" b="1" dirty="0" smtClean="0">
                <a:latin typeface="Arial Black" pitchFamily="34" charset="0"/>
                <a:ea typeface="+mj-ea"/>
              </a:rPr>
              <a:t>33106</a:t>
            </a:r>
            <a:r>
              <a:rPr kumimoji="1" lang="ja-JP" altLang="en-US" sz="1400" b="1" dirty="0" smtClean="0">
                <a:latin typeface="Arial Black" pitchFamily="34" charset="0"/>
                <a:ea typeface="+mj-ea"/>
              </a:rPr>
              <a:t>ゾーン（名栗地区）と南側</a:t>
            </a:r>
            <a:r>
              <a:rPr kumimoji="1" lang="en-US" altLang="ja-JP" sz="1400" b="1" dirty="0" smtClean="0">
                <a:latin typeface="Arial Black" pitchFamily="34" charset="0"/>
                <a:ea typeface="+mj-ea"/>
              </a:rPr>
              <a:t>33103</a:t>
            </a:r>
            <a:r>
              <a:rPr kumimoji="1" lang="ja-JP" altLang="en-US" sz="1400" b="1" dirty="0" smtClean="0">
                <a:latin typeface="Arial Black" pitchFamily="34" charset="0"/>
                <a:ea typeface="+mj-ea"/>
              </a:rPr>
              <a:t>ゾーン（美杉台を含む）と</a:t>
            </a:r>
            <a:r>
              <a:rPr kumimoji="1" lang="en-US" altLang="ja-JP" sz="1400" b="1" dirty="0" smtClean="0">
                <a:solidFill>
                  <a:srgbClr val="FF0000"/>
                </a:solidFill>
                <a:latin typeface="Arial Black" pitchFamily="34" charset="0"/>
                <a:ea typeface="+mj-ea"/>
              </a:rPr>
              <a:t>33100</a:t>
            </a:r>
            <a:r>
              <a:rPr kumimoji="1" lang="ja-JP" altLang="en-US" sz="1400" b="1" dirty="0" smtClean="0">
                <a:solidFill>
                  <a:srgbClr val="FF0000"/>
                </a:solidFill>
                <a:latin typeface="Arial Black" pitchFamily="34" charset="0"/>
                <a:ea typeface="+mj-ea"/>
              </a:rPr>
              <a:t>（飯能駅を含む）との移動</a:t>
            </a:r>
            <a:r>
              <a:rPr kumimoji="1" lang="ja-JP" altLang="en-US" sz="1400" b="1" dirty="0" smtClean="0">
                <a:latin typeface="Arial Black" pitchFamily="34" charset="0"/>
                <a:ea typeface="+mj-ea"/>
              </a:rPr>
              <a:t>が顕著である。</a:t>
            </a:r>
            <a:endParaRPr kumimoji="1" lang="en-US" altLang="ja-JP" sz="1400" b="1" dirty="0" smtClean="0">
              <a:latin typeface="Arial Black" pitchFamily="34" charset="0"/>
              <a:ea typeface="+mj-ea"/>
            </a:endParaRPr>
          </a:p>
          <a:p>
            <a:pPr algn="just"/>
            <a:r>
              <a:rPr lang="ja-JP" altLang="en-US" sz="1400" b="1" dirty="0" smtClean="0">
                <a:latin typeface="Arial Black" pitchFamily="34" charset="0"/>
                <a:ea typeface="+mj-ea"/>
              </a:rPr>
              <a:t>　</a:t>
            </a:r>
            <a:r>
              <a:rPr lang="ja-JP" altLang="ja-JP" sz="1400" b="1" dirty="0" smtClean="0">
                <a:latin typeface="Arial Black" pitchFamily="34" charset="0"/>
                <a:ea typeface="+mj-ea"/>
              </a:rPr>
              <a:t>鉄道駅までの移動手段は駅によって異なる</a:t>
            </a:r>
            <a:r>
              <a:rPr lang="ja-JP" altLang="en-US" sz="1400" b="1" dirty="0" smtClean="0">
                <a:latin typeface="Arial Black" pitchFamily="34" charset="0"/>
                <a:ea typeface="+mj-ea"/>
              </a:rPr>
              <a:t>が、</a:t>
            </a:r>
            <a:r>
              <a:rPr lang="ja-JP" altLang="en-US" sz="1400" b="1" u="sng" dirty="0" smtClean="0">
                <a:solidFill>
                  <a:srgbClr val="FF0000"/>
                </a:solidFill>
                <a:latin typeface="Arial Black" pitchFamily="34" charset="0"/>
                <a:ea typeface="+mj-ea"/>
              </a:rPr>
              <a:t>飯能駅へはバスが約</a:t>
            </a:r>
            <a:r>
              <a:rPr lang="en-US" altLang="ja-JP" sz="1400" b="1" u="sng" dirty="0" smtClean="0">
                <a:solidFill>
                  <a:srgbClr val="FF0000"/>
                </a:solidFill>
                <a:latin typeface="Arial Black" pitchFamily="34" charset="0"/>
                <a:ea typeface="+mj-ea"/>
              </a:rPr>
              <a:t>20</a:t>
            </a:r>
            <a:r>
              <a:rPr lang="ja-JP" altLang="en-US" sz="1400" b="1" u="sng" dirty="0" smtClean="0">
                <a:solidFill>
                  <a:srgbClr val="FF0000"/>
                </a:solidFill>
                <a:latin typeface="Arial Black" pitchFamily="34" charset="0"/>
                <a:ea typeface="+mj-ea"/>
              </a:rPr>
              <a:t>％</a:t>
            </a:r>
            <a:r>
              <a:rPr lang="ja-JP" altLang="en-US" sz="1400" b="1" dirty="0" smtClean="0">
                <a:latin typeface="Arial Black" pitchFamily="34" charset="0"/>
                <a:ea typeface="+mj-ea"/>
              </a:rPr>
              <a:t>を占めている</a:t>
            </a:r>
            <a:r>
              <a:rPr lang="ja-JP" altLang="ja-JP" sz="1400" b="1" dirty="0" smtClean="0">
                <a:latin typeface="Arial Black" pitchFamily="34" charset="0"/>
                <a:ea typeface="+mj-ea"/>
              </a:rPr>
              <a:t>。</a:t>
            </a:r>
            <a:endParaRPr lang="en-US" altLang="ja-JP" sz="1400" b="1" dirty="0" smtClean="0">
              <a:latin typeface="Arial Black" pitchFamily="34" charset="0"/>
              <a:ea typeface="+mj-ea"/>
            </a:endParaRPr>
          </a:p>
          <a:p>
            <a:pPr algn="just"/>
            <a:r>
              <a:rPr lang="ja-JP" altLang="en-US" sz="1400" b="1" dirty="0" smtClean="0">
                <a:latin typeface="Arial Black" pitchFamily="34" charset="0"/>
                <a:ea typeface="+mj-ea"/>
              </a:rPr>
              <a:t>　なお、この路線バス利用は前述路線バス利用率</a:t>
            </a:r>
            <a:r>
              <a:rPr lang="en-US" altLang="ja-JP" sz="1400" b="1" dirty="0" smtClean="0">
                <a:latin typeface="Arial Black" pitchFamily="34" charset="0"/>
                <a:ea typeface="+mj-ea"/>
              </a:rPr>
              <a:t>1.2</a:t>
            </a:r>
            <a:r>
              <a:rPr lang="ja-JP" altLang="en-US" sz="1400" b="1" dirty="0" smtClean="0">
                <a:latin typeface="Arial Black" pitchFamily="34" charset="0"/>
                <a:ea typeface="+mj-ea"/>
              </a:rPr>
              <a:t>％には含まれていない。</a:t>
            </a:r>
            <a:endParaRPr kumimoji="1" lang="en-US" altLang="ja-JP" sz="1400" b="1" dirty="0" smtClean="0">
              <a:latin typeface="Arial Black" pitchFamily="34" charset="0"/>
              <a:ea typeface="+mj-ea"/>
            </a:endParaRPr>
          </a:p>
        </p:txBody>
      </p:sp>
      <p:graphicFrame>
        <p:nvGraphicFramePr>
          <p:cNvPr id="7" name="グラフ 6"/>
          <p:cNvGraphicFramePr/>
          <p:nvPr/>
        </p:nvGraphicFramePr>
        <p:xfrm>
          <a:off x="179512" y="3717032"/>
          <a:ext cx="4067944" cy="2701677"/>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p:cNvSpPr txBox="1"/>
          <p:nvPr/>
        </p:nvSpPr>
        <p:spPr>
          <a:xfrm>
            <a:off x="971600" y="6381328"/>
            <a:ext cx="2664296" cy="338554"/>
          </a:xfrm>
          <a:prstGeom prst="rect">
            <a:avLst/>
          </a:prstGeom>
          <a:noFill/>
        </p:spPr>
        <p:txBody>
          <a:bodyPr wrap="square" rtlCol="0">
            <a:spAutoFit/>
          </a:bodyPr>
          <a:lstStyle/>
          <a:p>
            <a:pPr algn="ctr"/>
            <a:r>
              <a:rPr lang="ja-JP" altLang="en-US" sz="1600" b="1" dirty="0" smtClean="0"/>
              <a:t>駅端末交通手段構成</a:t>
            </a:r>
            <a:endParaRPr kumimoji="1" lang="ja-JP" altLang="en-US" sz="1600" b="1" dirty="0"/>
          </a:p>
        </p:txBody>
      </p:sp>
      <p:sp>
        <p:nvSpPr>
          <p:cNvPr id="9" name="スライド番号プレースホルダ 8"/>
          <p:cNvSpPr>
            <a:spLocks noGrp="1"/>
          </p:cNvSpPr>
          <p:nvPr>
            <p:ph type="sldNum" sz="quarter" idx="12"/>
          </p:nvPr>
        </p:nvSpPr>
        <p:spPr>
          <a:xfrm>
            <a:off x="7010400" y="6492875"/>
            <a:ext cx="2133600" cy="365125"/>
          </a:xfrm>
        </p:spPr>
        <p:txBody>
          <a:bodyPr/>
          <a:lstStyle/>
          <a:p>
            <a:fld id="{0E3293A3-EA7E-4597-A6F5-AF012796E155}" type="slidenum">
              <a:rPr kumimoji="1" lang="ja-JP" altLang="en-US" smtClean="0">
                <a:solidFill>
                  <a:schemeClr val="tx1"/>
                </a:solidFill>
              </a:rPr>
              <a:pPr/>
              <a:t>7</a:t>
            </a:fld>
            <a:endParaRPr kumimoji="1" lang="ja-JP" altLang="en-US" dirty="0">
              <a:solidFill>
                <a:schemeClr val="tx1"/>
              </a:solidFill>
            </a:endParaRPr>
          </a:p>
        </p:txBody>
      </p:sp>
      <p:sp>
        <p:nvSpPr>
          <p:cNvPr id="10" name="テキスト ボックス 9"/>
          <p:cNvSpPr txBox="1"/>
          <p:nvPr/>
        </p:nvSpPr>
        <p:spPr>
          <a:xfrm>
            <a:off x="539552" y="2996952"/>
            <a:ext cx="3960440" cy="738664"/>
          </a:xfrm>
          <a:prstGeom prst="rect">
            <a:avLst/>
          </a:prstGeom>
          <a:noFill/>
        </p:spPr>
        <p:txBody>
          <a:bodyPr wrap="square" rtlCol="0">
            <a:spAutoFit/>
          </a:bodyPr>
          <a:lstStyle/>
          <a:p>
            <a:r>
              <a:rPr kumimoji="1" lang="ja-JP" altLang="en-US" sz="1050" dirty="0" smtClean="0"/>
              <a:t>駅乗降客数（Ｈ２３飯能市統計書及びＨ２０東京ＰＴ調査による。）</a:t>
            </a:r>
            <a:endParaRPr kumimoji="1" lang="en-US" altLang="ja-JP" sz="1050" dirty="0" smtClean="0"/>
          </a:p>
          <a:p>
            <a:r>
              <a:rPr kumimoji="1" lang="ja-JP" altLang="en-US" sz="1050" dirty="0" smtClean="0"/>
              <a:t>　東飯能駅：</a:t>
            </a:r>
            <a:r>
              <a:rPr kumimoji="1" lang="en-US" altLang="ja-JP" sz="1050" dirty="0" smtClean="0"/>
              <a:t>16,500</a:t>
            </a:r>
            <a:r>
              <a:rPr kumimoji="1" lang="ja-JP" altLang="en-US" sz="1050" dirty="0" smtClean="0"/>
              <a:t>人／人</a:t>
            </a:r>
            <a:endParaRPr kumimoji="1" lang="en-US" altLang="ja-JP" sz="1050" dirty="0" smtClean="0"/>
          </a:p>
          <a:p>
            <a:r>
              <a:rPr lang="ja-JP" altLang="en-US" sz="1050" dirty="0" smtClean="0"/>
              <a:t>　飯能駅：</a:t>
            </a:r>
            <a:r>
              <a:rPr lang="en-US" altLang="ja-JP" sz="1050" dirty="0" smtClean="0"/>
              <a:t>33,000</a:t>
            </a:r>
            <a:r>
              <a:rPr lang="ja-JP" altLang="en-US" sz="1050" dirty="0" smtClean="0"/>
              <a:t>人／日</a:t>
            </a:r>
            <a:endParaRPr lang="en-US" altLang="ja-JP" sz="1050" dirty="0" smtClean="0"/>
          </a:p>
          <a:p>
            <a:r>
              <a:rPr kumimoji="1" lang="ja-JP" altLang="en-US" sz="1050" dirty="0" smtClean="0"/>
              <a:t>　元加治駅：</a:t>
            </a:r>
            <a:r>
              <a:rPr kumimoji="1" lang="en-US" altLang="ja-JP" sz="1050" dirty="0" smtClean="0"/>
              <a:t>6,900</a:t>
            </a:r>
            <a:r>
              <a:rPr kumimoji="1" lang="ja-JP" altLang="en-US" sz="1050" dirty="0" smtClean="0"/>
              <a:t>人／日</a:t>
            </a:r>
            <a:endParaRPr kumimoji="1" lang="ja-JP" altLang="en-US" sz="1050" dirty="0"/>
          </a:p>
        </p:txBody>
      </p:sp>
      <p:sp>
        <p:nvSpPr>
          <p:cNvPr id="11" name="日付プレースホルダ 10"/>
          <p:cNvSpPr>
            <a:spLocks noGrp="1"/>
          </p:cNvSpPr>
          <p:nvPr>
            <p:ph type="dt" sz="half" idx="10"/>
          </p:nvPr>
        </p:nvSpPr>
        <p:spPr/>
        <p:txBody>
          <a:bodyPr/>
          <a:lstStyle/>
          <a:p>
            <a:r>
              <a:rPr kumimoji="1" lang="en-US" altLang="ja-JP" smtClean="0"/>
              <a:t>2012/11/27</a:t>
            </a:r>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11560" y="961403"/>
            <a:ext cx="8172400" cy="5896597"/>
          </a:xfrm>
          <a:prstGeom prst="rect">
            <a:avLst/>
          </a:prstGeom>
          <a:noFill/>
          <a:ln w="9525">
            <a:noFill/>
            <a:miter lim="800000"/>
            <a:headEnd/>
            <a:tailEnd/>
          </a:ln>
          <a:effectLst/>
        </p:spPr>
      </p:pic>
      <p:sp>
        <p:nvSpPr>
          <p:cNvPr id="2" name="スライド番号プレースホルダ 1"/>
          <p:cNvSpPr>
            <a:spLocks noGrp="1"/>
          </p:cNvSpPr>
          <p:nvPr>
            <p:ph type="sldNum" sz="quarter" idx="12"/>
          </p:nvPr>
        </p:nvSpPr>
        <p:spPr>
          <a:xfrm>
            <a:off x="7010400" y="6492875"/>
            <a:ext cx="2133600" cy="365125"/>
          </a:xfrm>
        </p:spPr>
        <p:txBody>
          <a:bodyPr/>
          <a:lstStyle/>
          <a:p>
            <a:fld id="{0E3293A3-EA7E-4597-A6F5-AF012796E155}" type="slidenum">
              <a:rPr kumimoji="1" lang="ja-JP" altLang="en-US" smtClean="0">
                <a:solidFill>
                  <a:schemeClr val="tx1"/>
                </a:solidFill>
              </a:rPr>
              <a:pPr/>
              <a:t>8</a:t>
            </a:fld>
            <a:endParaRPr kumimoji="1" lang="ja-JP" altLang="en-US" dirty="0">
              <a:solidFill>
                <a:schemeClr val="tx1"/>
              </a:solidFill>
            </a:endParaRPr>
          </a:p>
        </p:txBody>
      </p:sp>
      <p:sp>
        <p:nvSpPr>
          <p:cNvPr id="3" name="テキスト ボックス 2"/>
          <p:cNvSpPr txBox="1"/>
          <p:nvPr/>
        </p:nvSpPr>
        <p:spPr>
          <a:xfrm>
            <a:off x="0" y="0"/>
            <a:ext cx="8820472" cy="369332"/>
          </a:xfrm>
          <a:prstGeom prst="rect">
            <a:avLst/>
          </a:prstGeom>
          <a:noFill/>
        </p:spPr>
        <p:txBody>
          <a:bodyPr wrap="square" rtlCol="0">
            <a:spAutoFit/>
          </a:bodyPr>
          <a:lstStyle/>
          <a:p>
            <a:r>
              <a:rPr lang="ja-JP" altLang="en-US" dirty="0" smtClean="0"/>
              <a:t>公共</a:t>
            </a:r>
            <a:r>
              <a:rPr lang="ja-JP" altLang="en-US" dirty="0" smtClean="0"/>
              <a:t>交通サービスの現状と交通基本計画で注目すべき地域について</a:t>
            </a:r>
            <a:endParaRPr lang="ja-JP" altLang="ja-JP" dirty="0" smtClean="0"/>
          </a:p>
        </p:txBody>
      </p:sp>
      <p:sp>
        <p:nvSpPr>
          <p:cNvPr id="4" name="テキスト ボックス 3"/>
          <p:cNvSpPr txBox="1"/>
          <p:nvPr/>
        </p:nvSpPr>
        <p:spPr>
          <a:xfrm>
            <a:off x="0" y="476672"/>
            <a:ext cx="8820472" cy="646331"/>
          </a:xfrm>
          <a:prstGeom prst="rect">
            <a:avLst/>
          </a:prstGeom>
          <a:solidFill>
            <a:schemeClr val="bg1"/>
          </a:solidFill>
        </p:spPr>
        <p:txBody>
          <a:bodyPr wrap="square" rtlCol="0">
            <a:spAutoFit/>
          </a:bodyPr>
          <a:lstStyle/>
          <a:p>
            <a:r>
              <a:rPr lang="ja-JP" altLang="ja-JP" sz="1200" dirty="0" smtClean="0"/>
              <a:t>鉄道駅</a:t>
            </a:r>
            <a:r>
              <a:rPr lang="en-US" altLang="ja-JP" sz="1200" dirty="0" smtClean="0"/>
              <a:t>800</a:t>
            </a:r>
            <a:r>
              <a:rPr lang="ja-JP" altLang="ja-JP" sz="1200" dirty="0" err="1" smtClean="0"/>
              <a:t>ｍ</a:t>
            </a:r>
            <a:r>
              <a:rPr lang="ja-JP" altLang="ja-JP" sz="1200" dirty="0" smtClean="0"/>
              <a:t>圏、バス停</a:t>
            </a:r>
            <a:r>
              <a:rPr lang="en-US" altLang="ja-JP" sz="1200" dirty="0" smtClean="0"/>
              <a:t>200</a:t>
            </a:r>
            <a:r>
              <a:rPr lang="ja-JP" altLang="ja-JP" sz="1200" dirty="0" err="1" smtClean="0"/>
              <a:t>ｍ</a:t>
            </a:r>
            <a:r>
              <a:rPr lang="ja-JP" altLang="ja-JP" sz="1200" dirty="0" smtClean="0"/>
              <a:t>圏以外の居住者が存在する地区</a:t>
            </a:r>
          </a:p>
          <a:p>
            <a:r>
              <a:rPr lang="ja-JP" altLang="ja-JP" sz="1200" dirty="0" smtClean="0"/>
              <a:t>バス停</a:t>
            </a:r>
            <a:r>
              <a:rPr lang="en-US" altLang="ja-JP" sz="1200" dirty="0" smtClean="0"/>
              <a:t>200</a:t>
            </a:r>
            <a:r>
              <a:rPr lang="ja-JP" altLang="ja-JP" sz="1200" dirty="0" err="1" smtClean="0"/>
              <a:t>ｍ</a:t>
            </a:r>
            <a:r>
              <a:rPr lang="ja-JP" altLang="ja-JP" sz="1200" dirty="0" smtClean="0"/>
              <a:t>圏であっても</a:t>
            </a:r>
            <a:r>
              <a:rPr lang="ja-JP" altLang="en-US" sz="1200" dirty="0" smtClean="0"/>
              <a:t>、現在、</a:t>
            </a:r>
            <a:r>
              <a:rPr lang="en-US" altLang="ja-JP" sz="1200" dirty="0" smtClean="0"/>
              <a:t>1</a:t>
            </a:r>
            <a:r>
              <a:rPr lang="ja-JP" altLang="ja-JP" sz="1200" dirty="0" smtClean="0"/>
              <a:t>日運転本数が上下合わせて</a:t>
            </a:r>
            <a:r>
              <a:rPr lang="en-US" altLang="ja-JP" sz="1200" dirty="0" smtClean="0"/>
              <a:t>24</a:t>
            </a:r>
            <a:r>
              <a:rPr lang="ja-JP" altLang="ja-JP" sz="1200" dirty="0" smtClean="0"/>
              <a:t>本未満の地区（ここでは、仮に</a:t>
            </a:r>
            <a:r>
              <a:rPr lang="en-US" altLang="ja-JP" sz="1200" dirty="0" smtClean="0"/>
              <a:t>12</a:t>
            </a:r>
            <a:r>
              <a:rPr lang="ja-JP" altLang="ja-JP" sz="1200" dirty="0" smtClean="0"/>
              <a:t>時間で</a:t>
            </a:r>
            <a:r>
              <a:rPr lang="en-US" altLang="ja-JP" sz="1200" dirty="0" smtClean="0"/>
              <a:t>1</a:t>
            </a:r>
            <a:r>
              <a:rPr lang="ja-JP" altLang="ja-JP" sz="1200" dirty="0" smtClean="0"/>
              <a:t>本／時間・</a:t>
            </a:r>
            <a:r>
              <a:rPr lang="en-US" altLang="ja-JP" sz="1200" dirty="0" smtClean="0"/>
              <a:t>1</a:t>
            </a:r>
            <a:r>
              <a:rPr lang="ja-JP" altLang="ja-JP" sz="1200" dirty="0" smtClean="0"/>
              <a:t>方向に満たない路線</a:t>
            </a:r>
            <a:r>
              <a:rPr lang="ja-JP" altLang="en-US" sz="1200" dirty="0" smtClean="0"/>
              <a:t>で桃色表示とは運転サービスに違いがあることを留意する必要があると考えた。</a:t>
            </a:r>
            <a:r>
              <a:rPr lang="ja-JP" altLang="ja-JP" sz="1200" dirty="0" smtClean="0"/>
              <a:t>）</a:t>
            </a:r>
            <a:endParaRPr kumimoji="1" lang="ja-JP" altLang="en-US" dirty="0"/>
          </a:p>
        </p:txBody>
      </p:sp>
      <p:sp>
        <p:nvSpPr>
          <p:cNvPr id="6" name="日付プレースホルダ 5"/>
          <p:cNvSpPr>
            <a:spLocks noGrp="1"/>
          </p:cNvSpPr>
          <p:nvPr>
            <p:ph type="dt" sz="half" idx="10"/>
          </p:nvPr>
        </p:nvSpPr>
        <p:spPr/>
        <p:txBody>
          <a:bodyPr/>
          <a:lstStyle/>
          <a:p>
            <a:r>
              <a:rPr kumimoji="1" lang="en-US" altLang="ja-JP" smtClean="0"/>
              <a:t>2012/11/27</a:t>
            </a:r>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TotalTime>
  <Words>996</Words>
  <Application>Microsoft Office PowerPoint</Application>
  <PresentationFormat>画面に合わせる (4:3)</PresentationFormat>
  <Paragraphs>206</Paragraphs>
  <Slides>8</Slides>
  <Notes>1</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Office テーマ</vt:lpstr>
      <vt:lpstr>飯能市における地域公共交通 の現状把握（レビュー）  ～路線バスの利用状況～</vt:lpstr>
      <vt:lpstr>スライド 2</vt:lpstr>
      <vt:lpstr>スライド 3</vt:lpstr>
      <vt:lpstr>スライド 4</vt:lpstr>
      <vt:lpstr>スライド 5</vt:lpstr>
      <vt:lpstr>スライド 6</vt:lpstr>
      <vt:lpstr>スライド 7</vt:lpstr>
      <vt:lpstr>スライド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飯能市における地域公共交通 の現状把握</dc:title>
  <dc:creator>SHIMIZU, Shigeru</dc:creator>
  <cp:lastModifiedBy>飯能市</cp:lastModifiedBy>
  <cp:revision>89</cp:revision>
  <dcterms:created xsi:type="dcterms:W3CDTF">2012-09-19T05:04:00Z</dcterms:created>
  <dcterms:modified xsi:type="dcterms:W3CDTF">2012-11-26T06:30:02Z</dcterms:modified>
</cp:coreProperties>
</file>