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3" r:id="rId7"/>
    <p:sldId id="264" r:id="rId8"/>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82"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h20&#26481;&#20140;&#65328;&#65332;\&#39151;&#33021;\S0040&#39151;&#33021;&#65328;&#65332;&#65352;&#65298;&#65296;_&#65327;&#65316;.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F:\h20&#26481;&#20140;&#65328;&#65332;\&#39151;&#33021;\S0040&#39151;&#33021;&#65328;&#65332;&#65352;&#65298;&#65296;_&#65327;&#653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himLab%20june11%202012\0%20jtpa20112012%20on%20going\2012%20&#39151;&#33021;&#24066;&#20132;&#36890;&#22522;&#26412;&#35336;&#30011;&#31574;&#23450;\0807\&#31471;&#26411;&#3936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6404396325459344"/>
          <c:y val="0.33703689979929352"/>
          <c:w val="0.80640338667344003"/>
          <c:h val="0.62933611239771492"/>
        </c:manualLayout>
      </c:layout>
      <c:barChart>
        <c:barDir val="bar"/>
        <c:grouping val="percentStacked"/>
        <c:ser>
          <c:idx val="0"/>
          <c:order val="0"/>
          <c:tx>
            <c:strRef>
              <c:f>全目的概要!$C$15</c:f>
              <c:strCache>
                <c:ptCount val="1"/>
                <c:pt idx="0">
                  <c:v>鉄道</c:v>
                </c:pt>
              </c:strCache>
            </c:strRef>
          </c:tx>
          <c:spPr>
            <a:solidFill>
              <a:srgbClr val="0070C0"/>
            </a:solidFill>
            <a:ln>
              <a:noFill/>
            </a:ln>
          </c:spPr>
          <c:dLbls>
            <c:txPr>
              <a:bodyPr/>
              <a:lstStyle/>
              <a:p>
                <a:pPr>
                  <a:defRPr>
                    <a:solidFill>
                      <a:schemeClr val="bg1"/>
                    </a:solidFill>
                  </a:defRPr>
                </a:pPr>
                <a:endParaRPr lang="ja-JP"/>
              </a:p>
            </c:txPr>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全目的概要!$C$16:$C$23</c:f>
              <c:numCache>
                <c:formatCode>0.0%</c:formatCode>
                <c:ptCount val="8"/>
                <c:pt idx="0">
                  <c:v>0.18193169107509938</c:v>
                </c:pt>
                <c:pt idx="1">
                  <c:v>0.10355914460894271</c:v>
                </c:pt>
                <c:pt idx="2">
                  <c:v>0.10637341900119067</c:v>
                </c:pt>
                <c:pt idx="3">
                  <c:v>0.22851233706892579</c:v>
                </c:pt>
                <c:pt idx="4">
                  <c:v>0.15304347826087034</c:v>
                </c:pt>
                <c:pt idx="5">
                  <c:v>0.15678369449577331</c:v>
                </c:pt>
                <c:pt idx="6">
                  <c:v>9.9510052373712674E-2</c:v>
                </c:pt>
                <c:pt idx="7">
                  <c:v>0.1511212896317887</c:v>
                </c:pt>
              </c:numCache>
            </c:numRef>
          </c:val>
        </c:ser>
        <c:ser>
          <c:idx val="1"/>
          <c:order val="1"/>
          <c:tx>
            <c:strRef>
              <c:f>全目的概要!$D$15</c:f>
              <c:strCache>
                <c:ptCount val="1"/>
                <c:pt idx="0">
                  <c:v>路線バス</c:v>
                </c:pt>
              </c:strCache>
            </c:strRef>
          </c:tx>
          <c:spPr>
            <a:solidFill>
              <a:srgbClr val="FF0000"/>
            </a:solidFill>
            <a:ln>
              <a:noFill/>
            </a:ln>
          </c:spPr>
          <c:dLbls>
            <c:dLbl>
              <c:idx val="0"/>
              <c:layout>
                <c:manualLayout>
                  <c:x val="3.8924929544345004E-2"/>
                  <c:y val="0"/>
                </c:manualLayout>
              </c:layout>
              <c:showVal val="1"/>
            </c:dLbl>
            <c:dLbl>
              <c:idx val="1"/>
              <c:delete val="1"/>
            </c:dLbl>
            <c:dLbl>
              <c:idx val="2"/>
              <c:layout>
                <c:manualLayout>
                  <c:x val="3.0274945201157498E-2"/>
                  <c:y val="0"/>
                </c:manualLayout>
              </c:layout>
              <c:showVal val="1"/>
            </c:dLbl>
            <c:dLbl>
              <c:idx val="3"/>
              <c:layout>
                <c:manualLayout>
                  <c:x val="2.1624960857969656E-2"/>
                  <c:y val="0"/>
                </c:manualLayout>
              </c:layout>
              <c:showVal val="1"/>
            </c:dLbl>
            <c:dLbl>
              <c:idx val="4"/>
              <c:delete val="1"/>
            </c:dLbl>
            <c:dLbl>
              <c:idx val="5"/>
              <c:layout>
                <c:manualLayout>
                  <c:x val="3.4599937372751216E-2"/>
                  <c:y val="0"/>
                </c:manualLayout>
              </c:layout>
              <c:showVal val="1"/>
            </c:dLbl>
            <c:dLbl>
              <c:idx val="6"/>
              <c:layout>
                <c:manualLayout>
                  <c:x val="1.6250596988943988E-2"/>
                  <c:y val="3.2307954250644829E-7"/>
                </c:manualLayout>
              </c:layout>
              <c:showVal val="1"/>
            </c:dLbl>
            <c:dLbl>
              <c:idx val="7"/>
              <c:layout>
                <c:manualLayout>
                  <c:x val="3.2437441286954506E-2"/>
                  <c:y val="6.2866393197857254E-7"/>
                </c:manualLayout>
              </c:layout>
              <c:showVal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全目的概要!$D$16:$D$23</c:f>
              <c:numCache>
                <c:formatCode>0.0%</c:formatCode>
                <c:ptCount val="8"/>
                <c:pt idx="0">
                  <c:v>2.6975001950940412E-2</c:v>
                </c:pt>
                <c:pt idx="1">
                  <c:v>0</c:v>
                </c:pt>
                <c:pt idx="2">
                  <c:v>1.7073663873475181E-3</c:v>
                </c:pt>
                <c:pt idx="3">
                  <c:v>1.0533403876677411E-2</c:v>
                </c:pt>
                <c:pt idx="4">
                  <c:v>0</c:v>
                </c:pt>
                <c:pt idx="5">
                  <c:v>8.9310711685984499E-3</c:v>
                </c:pt>
                <c:pt idx="6">
                  <c:v>3.7168440614968802E-2</c:v>
                </c:pt>
                <c:pt idx="7">
                  <c:v>1.1682826720599625E-2</c:v>
                </c:pt>
              </c:numCache>
            </c:numRef>
          </c:val>
        </c:ser>
        <c:ser>
          <c:idx val="2"/>
          <c:order val="2"/>
          <c:tx>
            <c:strRef>
              <c:f>全目的概要!$E$15</c:f>
              <c:strCache>
                <c:ptCount val="1"/>
                <c:pt idx="0">
                  <c:v>自動車</c:v>
                </c:pt>
              </c:strCache>
            </c:strRef>
          </c:tx>
          <c:spPr>
            <a:solidFill>
              <a:srgbClr val="FFC000"/>
            </a:solidFill>
            <a:ln>
              <a:noFill/>
            </a:ln>
          </c:spPr>
          <c:dLbls>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全目的概要!$E$16:$E$23</c:f>
              <c:numCache>
                <c:formatCode>0.0%</c:formatCode>
                <c:ptCount val="8"/>
                <c:pt idx="0">
                  <c:v>0.49790599068751301</c:v>
                </c:pt>
                <c:pt idx="1">
                  <c:v>0.68640646029609764</c:v>
                </c:pt>
                <c:pt idx="2">
                  <c:v>0.59580347314268045</c:v>
                </c:pt>
                <c:pt idx="3">
                  <c:v>0.50497811553075855</c:v>
                </c:pt>
                <c:pt idx="4">
                  <c:v>0.75652173913043474</c:v>
                </c:pt>
                <c:pt idx="5">
                  <c:v>0.57214849655636135</c:v>
                </c:pt>
                <c:pt idx="6">
                  <c:v>0.68525088697415448</c:v>
                </c:pt>
                <c:pt idx="7">
                  <c:v>0.56580810183808261</c:v>
                </c:pt>
              </c:numCache>
            </c:numRef>
          </c:val>
        </c:ser>
        <c:ser>
          <c:idx val="3"/>
          <c:order val="3"/>
          <c:tx>
            <c:strRef>
              <c:f>全目的概要!$F$15</c:f>
              <c:strCache>
                <c:ptCount val="1"/>
                <c:pt idx="0">
                  <c:v>２輪車</c:v>
                </c:pt>
              </c:strCache>
            </c:strRef>
          </c:tx>
          <c:spPr>
            <a:solidFill>
              <a:srgbClr val="FF99FF"/>
            </a:solidFill>
            <a:ln>
              <a:noFill/>
            </a:ln>
          </c:spPr>
          <c:dLbls>
            <c:dLbl>
              <c:idx val="0"/>
              <c:layout>
                <c:manualLayout>
                  <c:x val="-1.2974976514781762E-2"/>
                  <c:y val="0"/>
                </c:manualLayout>
              </c:layout>
              <c:showVal val="1"/>
            </c:dLbl>
            <c:dLbl>
              <c:idx val="1"/>
              <c:layout>
                <c:manualLayout>
                  <c:x val="-2.8112449115360316E-2"/>
                  <c:y val="3.9926446319958515E-3"/>
                </c:manualLayout>
              </c:layout>
              <c:showVal val="1"/>
            </c:dLbl>
            <c:dLbl>
              <c:idx val="2"/>
              <c:layout>
                <c:manualLayout>
                  <c:x val="-3.2437441286954548E-2"/>
                  <c:y val="0"/>
                </c:manualLayout>
              </c:layout>
              <c:showVal val="1"/>
            </c:dLbl>
            <c:dLbl>
              <c:idx val="3"/>
              <c:layout>
                <c:manualLayout>
                  <c:x val="-3.8924929544345038E-2"/>
                  <c:y val="0"/>
                </c:manualLayout>
              </c:layout>
              <c:showVal val="1"/>
            </c:dLbl>
            <c:dLbl>
              <c:idx val="4"/>
              <c:delete val="1"/>
            </c:dLbl>
            <c:dLbl>
              <c:idx val="5"/>
              <c:layout>
                <c:manualLayout>
                  <c:x val="-3.0274945201157422E-2"/>
                  <c:y val="0"/>
                </c:manualLayout>
              </c:layout>
              <c:showVal val="1"/>
            </c:dLbl>
            <c:dLbl>
              <c:idx val="6"/>
              <c:layout>
                <c:manualLayout>
                  <c:x val="-2.8112449115360316E-2"/>
                  <c:y val="3.1433196598928696E-7"/>
                </c:manualLayout>
              </c:layout>
              <c:showVal val="1"/>
            </c:dLbl>
            <c:dLbl>
              <c:idx val="7"/>
              <c:layout>
                <c:manualLayout>
                  <c:x val="-2.5949953029563561E-2"/>
                  <c:y val="-3.9917016360978856E-3"/>
                </c:manualLayout>
              </c:layout>
              <c:showVal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全目的概要!$F$16:$F$23</c:f>
              <c:numCache>
                <c:formatCode>0.0%</c:formatCode>
                <c:ptCount val="8"/>
                <c:pt idx="0">
                  <c:v>9.6246390760347314E-3</c:v>
                </c:pt>
                <c:pt idx="1">
                  <c:v>3.2675340212352688E-2</c:v>
                </c:pt>
                <c:pt idx="2">
                  <c:v>1.3771257834789843E-2</c:v>
                </c:pt>
                <c:pt idx="3">
                  <c:v>1.7651868596989233E-2</c:v>
                </c:pt>
                <c:pt idx="4">
                  <c:v>0</c:v>
                </c:pt>
                <c:pt idx="5">
                  <c:v>1.4586483005767512E-2</c:v>
                </c:pt>
                <c:pt idx="6">
                  <c:v>7.2647406656530175E-3</c:v>
                </c:pt>
                <c:pt idx="7">
                  <c:v>1.5466063886740825E-2</c:v>
                </c:pt>
              </c:numCache>
            </c:numRef>
          </c:val>
        </c:ser>
        <c:ser>
          <c:idx val="4"/>
          <c:order val="4"/>
          <c:tx>
            <c:strRef>
              <c:f>全目的概要!$G$15</c:f>
              <c:strCache>
                <c:ptCount val="1"/>
                <c:pt idx="0">
                  <c:v>自転車</c:v>
                </c:pt>
              </c:strCache>
            </c:strRef>
          </c:tx>
          <c:spPr>
            <a:solidFill>
              <a:srgbClr val="92D050"/>
            </a:solidFill>
            <a:ln>
              <a:noFill/>
            </a:ln>
          </c:spPr>
          <c:dLbls>
            <c:dLbl>
              <c:idx val="0"/>
              <c:layout>
                <c:manualLayout>
                  <c:x val="8.6499843431878248E-3"/>
                  <c:y val="0"/>
                </c:manualLayout>
              </c:layout>
              <c:showVal val="1"/>
            </c:dLbl>
            <c:dLbl>
              <c:idx val="1"/>
              <c:layout>
                <c:manualLayout>
                  <c:x val="4.3249921715938994E-3"/>
                  <c:y val="3.1433196598928696E-7"/>
                </c:manualLayout>
              </c:layout>
              <c:showVal val="1"/>
            </c:dLbl>
            <c:dLbl>
              <c:idx val="4"/>
              <c:layout>
                <c:manualLayout>
                  <c:x val="-2.1624960857969684E-3"/>
                  <c:y val="-7.9834032721958145E-3"/>
                </c:manualLayout>
              </c:layout>
              <c:showVal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全目的概要!$G$16:$G$23</c:f>
              <c:numCache>
                <c:formatCode>0.0%</c:formatCode>
                <c:ptCount val="8"/>
                <c:pt idx="0">
                  <c:v>7.7023125146320953E-2</c:v>
                </c:pt>
                <c:pt idx="1">
                  <c:v>4.8975624345745893E-2</c:v>
                </c:pt>
                <c:pt idx="2">
                  <c:v>9.4893626580999563E-2</c:v>
                </c:pt>
                <c:pt idx="3">
                  <c:v>4.2374104179693138E-2</c:v>
                </c:pt>
                <c:pt idx="4">
                  <c:v>5.2753623188406346E-2</c:v>
                </c:pt>
                <c:pt idx="5">
                  <c:v>4.4739347107900833E-2</c:v>
                </c:pt>
                <c:pt idx="6">
                  <c:v>7.2309511741848922E-2</c:v>
                </c:pt>
                <c:pt idx="7">
                  <c:v>6.9525905657010334E-2</c:v>
                </c:pt>
              </c:numCache>
            </c:numRef>
          </c:val>
        </c:ser>
        <c:ser>
          <c:idx val="5"/>
          <c:order val="5"/>
          <c:tx>
            <c:strRef>
              <c:f>全目的概要!$H$15</c:f>
              <c:strCache>
                <c:ptCount val="1"/>
                <c:pt idx="0">
                  <c:v>徒歩</c:v>
                </c:pt>
              </c:strCache>
            </c:strRef>
          </c:tx>
          <c:spPr>
            <a:solidFill>
              <a:schemeClr val="tx2">
                <a:lumMod val="40000"/>
                <a:lumOff val="60000"/>
              </a:schemeClr>
            </a:solidFill>
            <a:ln>
              <a:noFill/>
            </a:ln>
          </c:spPr>
          <c:dLbls>
            <c:dLbl>
              <c:idx val="4"/>
              <c:delete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全目的概要!$H$16:$H$23</c:f>
              <c:numCache>
                <c:formatCode>0.0%</c:formatCode>
                <c:ptCount val="8"/>
                <c:pt idx="0">
                  <c:v>0.20157115729781755</c:v>
                </c:pt>
                <c:pt idx="1">
                  <c:v>0.12838343053686377</c:v>
                </c:pt>
                <c:pt idx="2">
                  <c:v>0.17637544088244045</c:v>
                </c:pt>
                <c:pt idx="3">
                  <c:v>0.16915973257659703</c:v>
                </c:pt>
                <c:pt idx="4">
                  <c:v>0</c:v>
                </c:pt>
                <c:pt idx="5">
                  <c:v>0.17778151072288481</c:v>
                </c:pt>
                <c:pt idx="6">
                  <c:v>8.7683730359858103E-2</c:v>
                </c:pt>
                <c:pt idx="7">
                  <c:v>0.17151270001784549</c:v>
                </c:pt>
              </c:numCache>
            </c:numRef>
          </c:val>
        </c:ser>
        <c:ser>
          <c:idx val="6"/>
          <c:order val="6"/>
          <c:tx>
            <c:strRef>
              <c:f>全目的概要!$I$15</c:f>
              <c:strCache>
                <c:ptCount val="1"/>
                <c:pt idx="0">
                  <c:v>その他</c:v>
                </c:pt>
              </c:strCache>
            </c:strRef>
          </c:tx>
          <c:spPr>
            <a:solidFill>
              <a:schemeClr val="tx1"/>
            </a:solidFill>
          </c:spPr>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全目的概要!$I$16:$I$23</c:f>
              <c:numCache>
                <c:formatCode>0.0%</c:formatCode>
                <c:ptCount val="8"/>
                <c:pt idx="0">
                  <c:v>1.6127773586869004E-3</c:v>
                </c:pt>
                <c:pt idx="1">
                  <c:v>0</c:v>
                </c:pt>
                <c:pt idx="2">
                  <c:v>0</c:v>
                </c:pt>
                <c:pt idx="3">
                  <c:v>0</c:v>
                </c:pt>
                <c:pt idx="4">
                  <c:v>0</c:v>
                </c:pt>
                <c:pt idx="5">
                  <c:v>0</c:v>
                </c:pt>
                <c:pt idx="6">
                  <c:v>0</c:v>
                </c:pt>
                <c:pt idx="7">
                  <c:v>3.6880613883767021E-4</c:v>
                </c:pt>
              </c:numCache>
            </c:numRef>
          </c:val>
        </c:ser>
        <c:ser>
          <c:idx val="7"/>
          <c:order val="7"/>
          <c:tx>
            <c:strRef>
              <c:f>全目的概要!$J$15</c:f>
              <c:strCache>
                <c:ptCount val="1"/>
                <c:pt idx="0">
                  <c:v>不明</c:v>
                </c:pt>
              </c:strCache>
            </c:strRef>
          </c:tx>
          <c:spPr>
            <a:solidFill>
              <a:prstClr val="black"/>
            </a:solidFill>
          </c:spPr>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全目的概要!$J$16:$J$23</c:f>
              <c:numCache>
                <c:formatCode>0.0%</c:formatCode>
                <c:ptCount val="8"/>
                <c:pt idx="0">
                  <c:v>3.3556174075904692E-3</c:v>
                </c:pt>
                <c:pt idx="1">
                  <c:v>0</c:v>
                </c:pt>
                <c:pt idx="2">
                  <c:v>1.1075416170556898E-2</c:v>
                </c:pt>
                <c:pt idx="3">
                  <c:v>2.6790438170362182E-2</c:v>
                </c:pt>
                <c:pt idx="4">
                  <c:v>3.7681159420290211E-2</c:v>
                </c:pt>
                <c:pt idx="5">
                  <c:v>2.5029396942717982E-2</c:v>
                </c:pt>
                <c:pt idx="6">
                  <c:v>1.0812637269809151E-2</c:v>
                </c:pt>
                <c:pt idx="7">
                  <c:v>1.4514306109095237E-2</c:v>
                </c:pt>
              </c:numCache>
            </c:numRef>
          </c:val>
        </c:ser>
        <c:gapWidth val="20"/>
        <c:overlap val="100"/>
        <c:axId val="165196160"/>
        <c:axId val="165197696"/>
      </c:barChart>
      <c:catAx>
        <c:axId val="165196160"/>
        <c:scaling>
          <c:orientation val="maxMin"/>
        </c:scaling>
        <c:axPos val="l"/>
        <c:tickLblPos val="nextTo"/>
        <c:crossAx val="165197696"/>
        <c:crosses val="autoZero"/>
        <c:auto val="1"/>
        <c:lblAlgn val="ctr"/>
        <c:lblOffset val="100"/>
      </c:catAx>
      <c:valAx>
        <c:axId val="165197696"/>
        <c:scaling>
          <c:orientation val="minMax"/>
        </c:scaling>
        <c:axPos val="t"/>
        <c:majorGridlines/>
        <c:numFmt formatCode="0%" sourceLinked="1"/>
        <c:tickLblPos val="nextTo"/>
        <c:crossAx val="165196160"/>
        <c:crosses val="autoZero"/>
        <c:crossBetween val="between"/>
      </c:valAx>
    </c:plotArea>
    <c:legend>
      <c:legendPos val="r"/>
      <c:layout>
        <c:manualLayout>
          <c:xMode val="edge"/>
          <c:yMode val="edge"/>
          <c:x val="0.10275131233595801"/>
          <c:y val="0.11412227883279351"/>
          <c:w val="0.81947090988625926"/>
          <c:h val="0.12126509186351783"/>
        </c:manualLayout>
      </c:layout>
      <c:txPr>
        <a:bodyPr/>
        <a:lstStyle/>
        <a:p>
          <a:pPr>
            <a:defRPr sz="900"/>
          </a:pPr>
          <a:endParaRPr lang="ja-JP"/>
        </a:p>
      </c:txPr>
    </c:legend>
    <c:plotVisOnly val="1"/>
  </c:chart>
  <c:spPr>
    <a:ln>
      <a:noFill/>
    </a:ln>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6404396325459319"/>
          <c:y val="0.3370368997992938"/>
          <c:w val="0.80640338667344003"/>
          <c:h val="0.62933611239771492"/>
        </c:manualLayout>
      </c:layout>
      <c:barChart>
        <c:barDir val="bar"/>
        <c:grouping val="percentStacked"/>
        <c:ser>
          <c:idx val="0"/>
          <c:order val="0"/>
          <c:tx>
            <c:strRef>
              <c:f>全目的概要!$L$15</c:f>
              <c:strCache>
                <c:ptCount val="1"/>
                <c:pt idx="0">
                  <c:v>鉄道</c:v>
                </c:pt>
              </c:strCache>
            </c:strRef>
          </c:tx>
          <c:spPr>
            <a:solidFill>
              <a:srgbClr val="0070C0"/>
            </a:solidFill>
            <a:ln>
              <a:noFill/>
            </a:ln>
          </c:spPr>
          <c:dLbls>
            <c:txPr>
              <a:bodyPr/>
              <a:lstStyle/>
              <a:p>
                <a:pPr>
                  <a:defRPr>
                    <a:solidFill>
                      <a:schemeClr val="bg1"/>
                    </a:solidFill>
                  </a:defRPr>
                </a:pPr>
                <a:endParaRPr lang="ja-JP"/>
              </a:p>
            </c:txPr>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全目的概要!$L$16:$L$23</c:f>
              <c:numCache>
                <c:formatCode>0.0%</c:formatCode>
                <c:ptCount val="8"/>
                <c:pt idx="0">
                  <c:v>0.17212387069820867</c:v>
                </c:pt>
                <c:pt idx="1">
                  <c:v>9.3118951459270044E-2</c:v>
                </c:pt>
                <c:pt idx="2">
                  <c:v>0.11135722915827605</c:v>
                </c:pt>
                <c:pt idx="3">
                  <c:v>0.23392317652136499</c:v>
                </c:pt>
                <c:pt idx="4">
                  <c:v>0.15304347826087034</c:v>
                </c:pt>
                <c:pt idx="5">
                  <c:v>0.15105496946141117</c:v>
                </c:pt>
                <c:pt idx="6">
                  <c:v>0.11032268964352086</c:v>
                </c:pt>
                <c:pt idx="7">
                  <c:v>0.14984860472448441</c:v>
                </c:pt>
              </c:numCache>
            </c:numRef>
          </c:val>
        </c:ser>
        <c:ser>
          <c:idx val="1"/>
          <c:order val="1"/>
          <c:tx>
            <c:strRef>
              <c:f>全目的概要!$M$15</c:f>
              <c:strCache>
                <c:ptCount val="1"/>
                <c:pt idx="0">
                  <c:v>路線バス</c:v>
                </c:pt>
              </c:strCache>
            </c:strRef>
          </c:tx>
          <c:spPr>
            <a:solidFill>
              <a:srgbClr val="FF0000"/>
            </a:solidFill>
            <a:ln>
              <a:noFill/>
            </a:ln>
          </c:spPr>
          <c:dLbls>
            <c:dLbl>
              <c:idx val="0"/>
              <c:layout>
                <c:manualLayout>
                  <c:x val="3.4583908100752861E-2"/>
                  <c:y val="0"/>
                </c:manualLayout>
              </c:layout>
              <c:showVal val="1"/>
            </c:dLbl>
            <c:dLbl>
              <c:idx val="1"/>
              <c:delete val="1"/>
            </c:dLbl>
            <c:dLbl>
              <c:idx val="2"/>
              <c:layout>
                <c:manualLayout>
                  <c:x val="3.0260842801816012E-2"/>
                  <c:y val="-7.0094179404045666E-5"/>
                </c:manualLayout>
              </c:layout>
              <c:showVal val="1"/>
            </c:dLbl>
            <c:dLbl>
              <c:idx val="3"/>
              <c:layout>
                <c:manualLayout>
                  <c:x val="3.0401737242128298E-2"/>
                  <c:y val="0"/>
                </c:manualLayout>
              </c:layout>
              <c:showVal val="1"/>
            </c:dLbl>
            <c:dLbl>
              <c:idx val="4"/>
              <c:delete val="1"/>
            </c:dLbl>
            <c:dLbl>
              <c:idx val="5"/>
              <c:layout>
                <c:manualLayout>
                  <c:x val="3.4744842562432182E-2"/>
                  <c:y val="0"/>
                </c:manualLayout>
              </c:layout>
              <c:showVal val="1"/>
            </c:dLbl>
            <c:dLbl>
              <c:idx val="6"/>
              <c:layout>
                <c:manualLayout>
                  <c:x val="8.6862106406080507E-3"/>
                  <c:y val="6.1756986259071471E-7"/>
                </c:manualLayout>
              </c:layout>
              <c:showVal val="1"/>
            </c:dLbl>
            <c:dLbl>
              <c:idx val="7"/>
              <c:layout>
                <c:manualLayout>
                  <c:x val="3.4744842562432182E-2"/>
                  <c:y val="0"/>
                </c:manualLayout>
              </c:layout>
              <c:showVal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全目的概要!$M$16:$M$23</c:f>
              <c:numCache>
                <c:formatCode>0.0%</c:formatCode>
                <c:ptCount val="8"/>
                <c:pt idx="0">
                  <c:v>2.1306595644681185E-2</c:v>
                </c:pt>
                <c:pt idx="1">
                  <c:v>0</c:v>
                </c:pt>
                <c:pt idx="2">
                  <c:v>3.8707656508703767E-3</c:v>
                </c:pt>
                <c:pt idx="3">
                  <c:v>1.79830240253201E-2</c:v>
                </c:pt>
                <c:pt idx="4">
                  <c:v>0</c:v>
                </c:pt>
                <c:pt idx="5">
                  <c:v>6.1632426429761534E-3</c:v>
                </c:pt>
                <c:pt idx="6">
                  <c:v>4.8150025342118624E-2</c:v>
                </c:pt>
                <c:pt idx="7">
                  <c:v>1.2278186587984736E-2</c:v>
                </c:pt>
              </c:numCache>
            </c:numRef>
          </c:val>
        </c:ser>
        <c:ser>
          <c:idx val="2"/>
          <c:order val="2"/>
          <c:tx>
            <c:strRef>
              <c:f>全目的概要!$N$15</c:f>
              <c:strCache>
                <c:ptCount val="1"/>
                <c:pt idx="0">
                  <c:v>自動車</c:v>
                </c:pt>
              </c:strCache>
            </c:strRef>
          </c:tx>
          <c:spPr>
            <a:solidFill>
              <a:srgbClr val="FFC000"/>
            </a:solidFill>
            <a:ln>
              <a:noFill/>
            </a:ln>
          </c:spPr>
          <c:dLbls>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全目的概要!$N$16:$N$23</c:f>
              <c:numCache>
                <c:formatCode>0.0%</c:formatCode>
                <c:ptCount val="8"/>
                <c:pt idx="0">
                  <c:v>0.51028774348529948</c:v>
                </c:pt>
                <c:pt idx="1">
                  <c:v>0.71073687419035281</c:v>
                </c:pt>
                <c:pt idx="2">
                  <c:v>0.59401709401709357</c:v>
                </c:pt>
                <c:pt idx="3">
                  <c:v>0.49115235217954412</c:v>
                </c:pt>
                <c:pt idx="4">
                  <c:v>0.75652173913043474</c:v>
                </c:pt>
                <c:pt idx="5">
                  <c:v>0.57795669072737366</c:v>
                </c:pt>
                <c:pt idx="6">
                  <c:v>0.67426930224700365</c:v>
                </c:pt>
                <c:pt idx="7">
                  <c:v>0.57008500740617785</c:v>
                </c:pt>
              </c:numCache>
            </c:numRef>
          </c:val>
        </c:ser>
        <c:ser>
          <c:idx val="3"/>
          <c:order val="3"/>
          <c:tx>
            <c:strRef>
              <c:f>全目的概要!$O$15</c:f>
              <c:strCache>
                <c:ptCount val="1"/>
                <c:pt idx="0">
                  <c:v>２輪車</c:v>
                </c:pt>
              </c:strCache>
            </c:strRef>
          </c:tx>
          <c:spPr>
            <a:solidFill>
              <a:srgbClr val="FF99FF"/>
            </a:solidFill>
            <a:ln>
              <a:noFill/>
            </a:ln>
          </c:spPr>
          <c:dLbls>
            <c:dLbl>
              <c:idx val="0"/>
              <c:layout>
                <c:manualLayout>
                  <c:x val="-2.3887079261672096E-2"/>
                  <c:y val="0"/>
                </c:manualLayout>
              </c:layout>
              <c:showVal val="1"/>
            </c:dLbl>
            <c:dLbl>
              <c:idx val="1"/>
              <c:layout>
                <c:manualLayout>
                  <c:x val="-3.4744842562432182E-2"/>
                  <c:y val="-3.9215686274509812E-3"/>
                </c:manualLayout>
              </c:layout>
              <c:showVal val="1"/>
            </c:dLbl>
            <c:dLbl>
              <c:idx val="2"/>
              <c:layout>
                <c:manualLayout>
                  <c:x val="-1.5200868621064222E-2"/>
                  <c:y val="0"/>
                </c:manualLayout>
              </c:layout>
              <c:showVal val="1"/>
            </c:dLbl>
            <c:dLbl>
              <c:idx val="3"/>
              <c:layout>
                <c:manualLayout>
                  <c:x val="-3.2573289902280207E-2"/>
                  <c:y val="0"/>
                </c:manualLayout>
              </c:layout>
              <c:showVal val="1"/>
            </c:dLbl>
            <c:dLbl>
              <c:idx val="4"/>
              <c:delete val="1"/>
            </c:dLbl>
            <c:dLbl>
              <c:idx val="5"/>
              <c:layout>
                <c:manualLayout>
                  <c:x val="-3.0401737242128298E-2"/>
                  <c:y val="0"/>
                </c:manualLayout>
              </c:layout>
              <c:showVal val="1"/>
            </c:dLbl>
            <c:dLbl>
              <c:idx val="6"/>
              <c:layout>
                <c:manualLayout>
                  <c:x val="-3.2573289902280152E-2"/>
                  <c:y val="0"/>
                </c:manualLayout>
              </c:layout>
              <c:showVal val="1"/>
            </c:dLbl>
            <c:dLbl>
              <c:idx val="7"/>
              <c:layout>
                <c:manualLayout>
                  <c:x val="-2.6058631921824206E-2"/>
                  <c:y val="0"/>
                </c:manualLayout>
              </c:layout>
              <c:showVal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全目的概要!$O$16:$O$23</c:f>
              <c:numCache>
                <c:formatCode>0.0%</c:formatCode>
                <c:ptCount val="8"/>
                <c:pt idx="0">
                  <c:v>1.1201629327902352E-2</c:v>
                </c:pt>
                <c:pt idx="1">
                  <c:v>1.539282176331643E-2</c:v>
                </c:pt>
                <c:pt idx="2">
                  <c:v>1.3715487537477101E-2</c:v>
                </c:pt>
                <c:pt idx="3">
                  <c:v>1.5537332757876558E-2</c:v>
                </c:pt>
                <c:pt idx="4">
                  <c:v>0</c:v>
                </c:pt>
                <c:pt idx="5">
                  <c:v>1.8212104386451971E-2</c:v>
                </c:pt>
                <c:pt idx="6">
                  <c:v>7.2647406656529924E-3</c:v>
                </c:pt>
                <c:pt idx="7">
                  <c:v>1.4389987091247626E-2</c:v>
                </c:pt>
              </c:numCache>
            </c:numRef>
          </c:val>
        </c:ser>
        <c:ser>
          <c:idx val="4"/>
          <c:order val="4"/>
          <c:tx>
            <c:strRef>
              <c:f>全目的概要!$P$15</c:f>
              <c:strCache>
                <c:ptCount val="1"/>
                <c:pt idx="0">
                  <c:v>自転車</c:v>
                </c:pt>
              </c:strCache>
            </c:strRef>
          </c:tx>
          <c:spPr>
            <a:solidFill>
              <a:srgbClr val="92D050"/>
            </a:solidFill>
            <a:ln>
              <a:noFill/>
            </a:ln>
          </c:spPr>
          <c:dLbls>
            <c:dLbl>
              <c:idx val="4"/>
              <c:layout>
                <c:manualLayout>
                  <c:x val="-4.3431053203040184E-3"/>
                  <c:y val="6.1756986259071471E-7"/>
                </c:manualLayout>
              </c:layout>
              <c:showVal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全目的概要!$P$16:$P$23</c:f>
              <c:numCache>
                <c:formatCode>0.0%</c:formatCode>
                <c:ptCount val="8"/>
                <c:pt idx="0">
                  <c:v>7.7784740717530984E-2</c:v>
                </c:pt>
                <c:pt idx="1">
                  <c:v>4.9912367598872333E-2</c:v>
                </c:pt>
                <c:pt idx="2">
                  <c:v>9.4106591488790525E-2</c:v>
                </c:pt>
                <c:pt idx="3">
                  <c:v>4.2248117776818667E-2</c:v>
                </c:pt>
                <c:pt idx="4">
                  <c:v>5.2753623188406207E-2</c:v>
                </c:pt>
                <c:pt idx="5">
                  <c:v>4.8667406996113514E-2</c:v>
                </c:pt>
                <c:pt idx="6">
                  <c:v>6.1496874472039192E-2</c:v>
                </c:pt>
                <c:pt idx="7">
                  <c:v>6.9528800794750795E-2</c:v>
                </c:pt>
              </c:numCache>
            </c:numRef>
          </c:val>
        </c:ser>
        <c:ser>
          <c:idx val="5"/>
          <c:order val="5"/>
          <c:tx>
            <c:strRef>
              <c:f>全目的概要!$Q$15</c:f>
              <c:strCache>
                <c:ptCount val="1"/>
                <c:pt idx="0">
                  <c:v>徒歩</c:v>
                </c:pt>
              </c:strCache>
            </c:strRef>
          </c:tx>
          <c:spPr>
            <a:solidFill>
              <a:schemeClr val="tx2">
                <a:lumMod val="40000"/>
                <a:lumOff val="60000"/>
              </a:schemeClr>
            </a:solidFill>
            <a:ln>
              <a:noFill/>
            </a:ln>
          </c:spPr>
          <c:dLbls>
            <c:dLbl>
              <c:idx val="4"/>
              <c:delete val="1"/>
            </c:dLbl>
            <c:showVal val="1"/>
          </c:dLbls>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全目的概要!$Q$16:$Q$23</c:f>
              <c:numCache>
                <c:formatCode>0.0%</c:formatCode>
                <c:ptCount val="8"/>
                <c:pt idx="0">
                  <c:v>0.20358765470781764</c:v>
                </c:pt>
                <c:pt idx="1">
                  <c:v>0.13083898498818869</c:v>
                </c:pt>
                <c:pt idx="2">
                  <c:v>0.17575066004385367</c:v>
                </c:pt>
                <c:pt idx="3">
                  <c:v>0.17244521172013744</c:v>
                </c:pt>
                <c:pt idx="4">
                  <c:v>0</c:v>
                </c:pt>
                <c:pt idx="5">
                  <c:v>0.17515269294836203</c:v>
                </c:pt>
                <c:pt idx="6">
                  <c:v>8.7683730359858089E-2</c:v>
                </c:pt>
                <c:pt idx="7">
                  <c:v>0.17148414959875791</c:v>
                </c:pt>
              </c:numCache>
            </c:numRef>
          </c:val>
        </c:ser>
        <c:ser>
          <c:idx val="6"/>
          <c:order val="6"/>
          <c:tx>
            <c:strRef>
              <c:f>全目的概要!$R$15</c:f>
              <c:strCache>
                <c:ptCount val="1"/>
                <c:pt idx="0">
                  <c:v>その他</c:v>
                </c:pt>
              </c:strCache>
            </c:strRef>
          </c:tx>
          <c:spPr>
            <a:solidFill>
              <a:schemeClr val="tx1"/>
            </a:solidFill>
          </c:spPr>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全目的概要!$R$16:$R$23</c:f>
              <c:numCache>
                <c:formatCode>0.0%</c:formatCode>
                <c:ptCount val="8"/>
                <c:pt idx="0">
                  <c:v>1.6188834926105801E-3</c:v>
                </c:pt>
                <c:pt idx="1">
                  <c:v>0</c:v>
                </c:pt>
                <c:pt idx="2">
                  <c:v>0</c:v>
                </c:pt>
                <c:pt idx="3">
                  <c:v>0</c:v>
                </c:pt>
                <c:pt idx="4">
                  <c:v>0</c:v>
                </c:pt>
                <c:pt idx="5">
                  <c:v>0</c:v>
                </c:pt>
                <c:pt idx="6">
                  <c:v>0</c:v>
                </c:pt>
                <c:pt idx="7">
                  <c:v>3.6882149634450583E-4</c:v>
                </c:pt>
              </c:numCache>
            </c:numRef>
          </c:val>
        </c:ser>
        <c:ser>
          <c:idx val="7"/>
          <c:order val="7"/>
          <c:tx>
            <c:strRef>
              <c:f>全目的概要!$S$15</c:f>
              <c:strCache>
                <c:ptCount val="1"/>
                <c:pt idx="0">
                  <c:v>不明</c:v>
                </c:pt>
              </c:strCache>
            </c:strRef>
          </c:tx>
          <c:spPr>
            <a:solidFill>
              <a:prstClr val="black"/>
            </a:solidFill>
          </c:spPr>
          <c:cat>
            <c:strRef>
              <c:f>全目的概要!$B$16:$B$23</c:f>
              <c:strCache>
                <c:ptCount val="8"/>
                <c:pt idx="0">
                  <c:v>33100</c:v>
                </c:pt>
                <c:pt idx="1">
                  <c:v>33101</c:v>
                </c:pt>
                <c:pt idx="2">
                  <c:v>33102</c:v>
                </c:pt>
                <c:pt idx="3">
                  <c:v>33103</c:v>
                </c:pt>
                <c:pt idx="4">
                  <c:v>33104</c:v>
                </c:pt>
                <c:pt idx="5">
                  <c:v>33105</c:v>
                </c:pt>
                <c:pt idx="6">
                  <c:v>33106</c:v>
                </c:pt>
                <c:pt idx="7">
                  <c:v>3310合計</c:v>
                </c:pt>
              </c:strCache>
            </c:strRef>
          </c:cat>
          <c:val>
            <c:numRef>
              <c:f>全目的概要!$S$16:$S$23</c:f>
              <c:numCache>
                <c:formatCode>0.0%</c:formatCode>
                <c:ptCount val="8"/>
                <c:pt idx="0">
                  <c:v>2.0888819259491402E-3</c:v>
                </c:pt>
                <c:pt idx="1">
                  <c:v>0</c:v>
                </c:pt>
                <c:pt idx="2">
                  <c:v>7.1821721036381013E-3</c:v>
                </c:pt>
                <c:pt idx="3">
                  <c:v>2.6710785018942119E-2</c:v>
                </c:pt>
                <c:pt idx="4">
                  <c:v>3.7681159420290114E-2</c:v>
                </c:pt>
                <c:pt idx="5">
                  <c:v>2.2792892837312603E-2</c:v>
                </c:pt>
                <c:pt idx="6">
                  <c:v>1.08126372698091E-2</c:v>
                </c:pt>
                <c:pt idx="7">
                  <c:v>1.2016442300256376E-2</c:v>
                </c:pt>
              </c:numCache>
            </c:numRef>
          </c:val>
        </c:ser>
        <c:gapWidth val="20"/>
        <c:overlap val="100"/>
        <c:axId val="165426304"/>
        <c:axId val="165427840"/>
      </c:barChart>
      <c:catAx>
        <c:axId val="165426304"/>
        <c:scaling>
          <c:orientation val="maxMin"/>
        </c:scaling>
        <c:axPos val="l"/>
        <c:tickLblPos val="nextTo"/>
        <c:crossAx val="165427840"/>
        <c:crosses val="autoZero"/>
        <c:auto val="1"/>
        <c:lblAlgn val="ctr"/>
        <c:lblOffset val="100"/>
      </c:catAx>
      <c:valAx>
        <c:axId val="165427840"/>
        <c:scaling>
          <c:orientation val="minMax"/>
        </c:scaling>
        <c:axPos val="t"/>
        <c:majorGridlines/>
        <c:numFmt formatCode="0%" sourceLinked="1"/>
        <c:tickLblPos val="nextTo"/>
        <c:crossAx val="165426304"/>
        <c:crosses val="autoZero"/>
        <c:crossBetween val="between"/>
      </c:valAx>
    </c:plotArea>
    <c:legend>
      <c:legendPos val="r"/>
      <c:layout>
        <c:manualLayout>
          <c:xMode val="edge"/>
          <c:yMode val="edge"/>
          <c:x val="0.10275131233595801"/>
          <c:y val="0.11412227883279299"/>
          <c:w val="0.81947090988625892"/>
          <c:h val="0.12126509186351789"/>
        </c:manualLayout>
      </c:layout>
      <c:txPr>
        <a:bodyPr/>
        <a:lstStyle/>
        <a:p>
          <a:pPr>
            <a:defRPr sz="900"/>
          </a:pPr>
          <a:endParaRPr lang="ja-JP"/>
        </a:p>
      </c:txPr>
    </c:legend>
    <c:plotVisOnly val="1"/>
  </c:chart>
  <c:spPr>
    <a:ln>
      <a:noFill/>
    </a:ln>
  </c:sp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ja-JP"/>
  <c:chart>
    <c:autoTitleDeleted val="1"/>
    <c:plotArea>
      <c:layout>
        <c:manualLayout>
          <c:layoutTarget val="inner"/>
          <c:xMode val="edge"/>
          <c:yMode val="edge"/>
          <c:x val="0.13513165372974617"/>
          <c:y val="0.15776386296363334"/>
          <c:w val="0.81124081364829914"/>
          <c:h val="0.5848267576027778"/>
        </c:manualLayout>
      </c:layout>
      <c:barChart>
        <c:barDir val="bar"/>
        <c:grouping val="stacked"/>
        <c:ser>
          <c:idx val="0"/>
          <c:order val="0"/>
          <c:tx>
            <c:strRef>
              <c:f>駅端末構成比!$R$19</c:f>
              <c:strCache>
                <c:ptCount val="1"/>
                <c:pt idx="0">
                  <c:v>路線バス</c:v>
                </c:pt>
              </c:strCache>
            </c:strRef>
          </c:tx>
          <c:spPr>
            <a:solidFill>
              <a:srgbClr val="FF0000"/>
            </a:solidFill>
          </c:spPr>
          <c:dLbls>
            <c:dLbl>
              <c:idx val="0"/>
              <c:layout>
                <c:manualLayout>
                  <c:x val="3.333333333333334E-2"/>
                  <c:y val="9.7264437689969604E-2"/>
                </c:manualLayout>
              </c:layout>
              <c:showVal val="1"/>
            </c:dLbl>
            <c:dLbl>
              <c:idx val="2"/>
              <c:layout>
                <c:manualLayout>
                  <c:x val="8.3333333333333367E-3"/>
                  <c:y val="7.7001013171225943E-2"/>
                </c:manualLayout>
              </c:layout>
              <c:showVal val="1"/>
            </c:dLbl>
            <c:showVal val="1"/>
          </c:dLbls>
          <c:cat>
            <c:strRef>
              <c:f>駅端末構成比!$C$20:$C$22</c:f>
              <c:strCache>
                <c:ptCount val="3"/>
                <c:pt idx="0">
                  <c:v>東飯能</c:v>
                </c:pt>
                <c:pt idx="1">
                  <c:v>飯能</c:v>
                </c:pt>
                <c:pt idx="2">
                  <c:v>元加治</c:v>
                </c:pt>
              </c:strCache>
            </c:strRef>
          </c:cat>
          <c:val>
            <c:numRef>
              <c:f>駅端末構成比!$R$20:$R$22</c:f>
              <c:numCache>
                <c:formatCode>0.0%</c:formatCode>
                <c:ptCount val="3"/>
                <c:pt idx="0">
                  <c:v>1.1000000000000051E-2</c:v>
                </c:pt>
                <c:pt idx="1">
                  <c:v>0.21100000000000024</c:v>
                </c:pt>
                <c:pt idx="2">
                  <c:v>2.8971028971028982E-2</c:v>
                </c:pt>
              </c:numCache>
            </c:numRef>
          </c:val>
        </c:ser>
        <c:ser>
          <c:idx val="1"/>
          <c:order val="1"/>
          <c:tx>
            <c:strRef>
              <c:f>駅端末構成比!$S$19</c:f>
              <c:strCache>
                <c:ptCount val="1"/>
                <c:pt idx="0">
                  <c:v>乗用車</c:v>
                </c:pt>
              </c:strCache>
            </c:strRef>
          </c:tx>
          <c:spPr>
            <a:solidFill>
              <a:srgbClr val="FFC000"/>
            </a:solidFill>
          </c:spPr>
          <c:dLbls>
            <c:showVal val="1"/>
          </c:dLbls>
          <c:cat>
            <c:strRef>
              <c:f>駅端末構成比!$C$20:$C$22</c:f>
              <c:strCache>
                <c:ptCount val="3"/>
                <c:pt idx="0">
                  <c:v>東飯能</c:v>
                </c:pt>
                <c:pt idx="1">
                  <c:v>飯能</c:v>
                </c:pt>
                <c:pt idx="2">
                  <c:v>元加治</c:v>
                </c:pt>
              </c:strCache>
            </c:strRef>
          </c:cat>
          <c:val>
            <c:numRef>
              <c:f>駅端末構成比!$S$20:$S$22</c:f>
              <c:numCache>
                <c:formatCode>0.0%</c:formatCode>
                <c:ptCount val="3"/>
                <c:pt idx="0">
                  <c:v>8.0000000000000043E-2</c:v>
                </c:pt>
                <c:pt idx="1">
                  <c:v>0.13100000000000001</c:v>
                </c:pt>
                <c:pt idx="2">
                  <c:v>8.9910089910090248E-3</c:v>
                </c:pt>
              </c:numCache>
            </c:numRef>
          </c:val>
        </c:ser>
        <c:ser>
          <c:idx val="2"/>
          <c:order val="2"/>
          <c:tx>
            <c:strRef>
              <c:f>駅端末構成比!$T$19</c:f>
              <c:strCache>
                <c:ptCount val="1"/>
                <c:pt idx="0">
                  <c:v>自家用バス・貸切りバス</c:v>
                </c:pt>
              </c:strCache>
            </c:strRef>
          </c:tx>
          <c:spPr>
            <a:solidFill>
              <a:schemeClr val="accent3">
                <a:lumMod val="60000"/>
                <a:lumOff val="40000"/>
              </a:schemeClr>
            </a:solidFill>
            <a:ln>
              <a:noFill/>
            </a:ln>
          </c:spPr>
          <c:dLbls>
            <c:showVal val="1"/>
          </c:dLbls>
          <c:cat>
            <c:strRef>
              <c:f>駅端末構成比!$C$20:$C$22</c:f>
              <c:strCache>
                <c:ptCount val="3"/>
                <c:pt idx="0">
                  <c:v>東飯能</c:v>
                </c:pt>
                <c:pt idx="1">
                  <c:v>飯能</c:v>
                </c:pt>
                <c:pt idx="2">
                  <c:v>元加治</c:v>
                </c:pt>
              </c:strCache>
            </c:strRef>
          </c:cat>
          <c:val>
            <c:numRef>
              <c:f>駅端末構成比!$T$20:$T$22</c:f>
              <c:numCache>
                <c:formatCode>0.0%</c:formatCode>
                <c:ptCount val="3"/>
                <c:pt idx="0">
                  <c:v>7.9000000000000264E-2</c:v>
                </c:pt>
                <c:pt idx="1">
                  <c:v>5.8000000000000003E-2</c:v>
                </c:pt>
                <c:pt idx="2">
                  <c:v>0.21178821178821194</c:v>
                </c:pt>
              </c:numCache>
            </c:numRef>
          </c:val>
        </c:ser>
        <c:ser>
          <c:idx val="3"/>
          <c:order val="3"/>
          <c:tx>
            <c:strRef>
              <c:f>駅端末構成比!$U$19</c:f>
              <c:strCache>
                <c:ptCount val="1"/>
                <c:pt idx="0">
                  <c:v>タクシー</c:v>
                </c:pt>
              </c:strCache>
            </c:strRef>
          </c:tx>
          <c:spPr>
            <a:solidFill>
              <a:schemeClr val="accent2">
                <a:lumMod val="40000"/>
                <a:lumOff val="60000"/>
              </a:schemeClr>
            </a:solidFill>
          </c:spPr>
          <c:cat>
            <c:strRef>
              <c:f>駅端末構成比!$C$20:$C$22</c:f>
              <c:strCache>
                <c:ptCount val="3"/>
                <c:pt idx="0">
                  <c:v>東飯能</c:v>
                </c:pt>
                <c:pt idx="1">
                  <c:v>飯能</c:v>
                </c:pt>
                <c:pt idx="2">
                  <c:v>元加治</c:v>
                </c:pt>
              </c:strCache>
            </c:strRef>
          </c:cat>
          <c:val>
            <c:numRef>
              <c:f>駅端末構成比!$U$20:$U$22</c:f>
              <c:numCache>
                <c:formatCode>0.0%</c:formatCode>
                <c:ptCount val="3"/>
                <c:pt idx="0">
                  <c:v>1.8000000000000023E-2</c:v>
                </c:pt>
                <c:pt idx="1">
                  <c:v>2.3E-2</c:v>
                </c:pt>
                <c:pt idx="2">
                  <c:v>0</c:v>
                </c:pt>
              </c:numCache>
            </c:numRef>
          </c:val>
        </c:ser>
        <c:ser>
          <c:idx val="4"/>
          <c:order val="4"/>
          <c:tx>
            <c:strRef>
              <c:f>駅端末構成比!$V$19</c:f>
              <c:strCache>
                <c:ptCount val="1"/>
                <c:pt idx="0">
                  <c:v>自動二輪車</c:v>
                </c:pt>
              </c:strCache>
            </c:strRef>
          </c:tx>
          <c:spPr>
            <a:solidFill>
              <a:srgbClr val="00B0F0"/>
            </a:solidFill>
          </c:spPr>
          <c:cat>
            <c:strRef>
              <c:f>駅端末構成比!$C$20:$C$22</c:f>
              <c:strCache>
                <c:ptCount val="3"/>
                <c:pt idx="0">
                  <c:v>東飯能</c:v>
                </c:pt>
                <c:pt idx="1">
                  <c:v>飯能</c:v>
                </c:pt>
                <c:pt idx="2">
                  <c:v>元加治</c:v>
                </c:pt>
              </c:strCache>
            </c:strRef>
          </c:cat>
          <c:val>
            <c:numRef>
              <c:f>駅端末構成比!$V$20:$V$22</c:f>
              <c:numCache>
                <c:formatCode>0.0%</c:formatCode>
                <c:ptCount val="3"/>
                <c:pt idx="0">
                  <c:v>6.0000000000000032E-2</c:v>
                </c:pt>
                <c:pt idx="1">
                  <c:v>2.5999999999999999E-2</c:v>
                </c:pt>
                <c:pt idx="2">
                  <c:v>0</c:v>
                </c:pt>
              </c:numCache>
            </c:numRef>
          </c:val>
        </c:ser>
        <c:ser>
          <c:idx val="5"/>
          <c:order val="5"/>
          <c:tx>
            <c:strRef>
              <c:f>駅端末構成比!$W$19</c:f>
              <c:strCache>
                <c:ptCount val="1"/>
                <c:pt idx="0">
                  <c:v>自転車</c:v>
                </c:pt>
              </c:strCache>
            </c:strRef>
          </c:tx>
          <c:spPr>
            <a:solidFill>
              <a:srgbClr val="FFFF00"/>
            </a:solidFill>
          </c:spPr>
          <c:dLbls>
            <c:showVal val="1"/>
          </c:dLbls>
          <c:cat>
            <c:strRef>
              <c:f>駅端末構成比!$C$20:$C$22</c:f>
              <c:strCache>
                <c:ptCount val="3"/>
                <c:pt idx="0">
                  <c:v>東飯能</c:v>
                </c:pt>
                <c:pt idx="1">
                  <c:v>飯能</c:v>
                </c:pt>
                <c:pt idx="2">
                  <c:v>元加治</c:v>
                </c:pt>
              </c:strCache>
            </c:strRef>
          </c:cat>
          <c:val>
            <c:numRef>
              <c:f>駅端末構成比!$W$20:$W$22</c:f>
              <c:numCache>
                <c:formatCode>0.0%</c:formatCode>
                <c:ptCount val="3"/>
                <c:pt idx="0">
                  <c:v>0.23200000000000001</c:v>
                </c:pt>
                <c:pt idx="1">
                  <c:v>0.10800000000000012</c:v>
                </c:pt>
                <c:pt idx="2">
                  <c:v>0.11588411588411589</c:v>
                </c:pt>
              </c:numCache>
            </c:numRef>
          </c:val>
        </c:ser>
        <c:ser>
          <c:idx val="6"/>
          <c:order val="6"/>
          <c:tx>
            <c:strRef>
              <c:f>駅端末構成比!$X$19</c:f>
              <c:strCache>
                <c:ptCount val="1"/>
                <c:pt idx="0">
                  <c:v>徒歩</c:v>
                </c:pt>
              </c:strCache>
            </c:strRef>
          </c:tx>
          <c:spPr>
            <a:solidFill>
              <a:srgbClr val="92D050"/>
            </a:solidFill>
          </c:spPr>
          <c:dLbls>
            <c:showVal val="1"/>
          </c:dLbls>
          <c:cat>
            <c:strRef>
              <c:f>駅端末構成比!$C$20:$C$22</c:f>
              <c:strCache>
                <c:ptCount val="3"/>
                <c:pt idx="0">
                  <c:v>東飯能</c:v>
                </c:pt>
                <c:pt idx="1">
                  <c:v>飯能</c:v>
                </c:pt>
                <c:pt idx="2">
                  <c:v>元加治</c:v>
                </c:pt>
              </c:strCache>
            </c:strRef>
          </c:cat>
          <c:val>
            <c:numRef>
              <c:f>駅端末構成比!$X$20:$X$22</c:f>
              <c:numCache>
                <c:formatCode>0.0%</c:formatCode>
                <c:ptCount val="3"/>
                <c:pt idx="0">
                  <c:v>0.52</c:v>
                </c:pt>
                <c:pt idx="1">
                  <c:v>0.441</c:v>
                </c:pt>
                <c:pt idx="2">
                  <c:v>0.63436563436563465</c:v>
                </c:pt>
              </c:numCache>
            </c:numRef>
          </c:val>
        </c:ser>
        <c:ser>
          <c:idx val="7"/>
          <c:order val="7"/>
          <c:tx>
            <c:strRef>
              <c:f>駅端末構成比!$Y$19</c:f>
              <c:strCache>
                <c:ptCount val="1"/>
                <c:pt idx="0">
                  <c:v>その他・不明</c:v>
                </c:pt>
              </c:strCache>
            </c:strRef>
          </c:tx>
          <c:cat>
            <c:strRef>
              <c:f>駅端末構成比!$C$20:$C$22</c:f>
              <c:strCache>
                <c:ptCount val="3"/>
                <c:pt idx="0">
                  <c:v>東飯能</c:v>
                </c:pt>
                <c:pt idx="1">
                  <c:v>飯能</c:v>
                </c:pt>
                <c:pt idx="2">
                  <c:v>元加治</c:v>
                </c:pt>
              </c:strCache>
            </c:strRef>
          </c:cat>
          <c:val>
            <c:numRef>
              <c:f>駅端末構成比!$Y$20:$Y$22</c:f>
              <c:numCache>
                <c:formatCode>0.0%</c:formatCode>
                <c:ptCount val="3"/>
                <c:pt idx="0">
                  <c:v>0</c:v>
                </c:pt>
                <c:pt idx="1">
                  <c:v>2.0000000000000052E-3</c:v>
                </c:pt>
                <c:pt idx="2">
                  <c:v>0</c:v>
                </c:pt>
              </c:numCache>
            </c:numRef>
          </c:val>
        </c:ser>
        <c:gapWidth val="55"/>
        <c:overlap val="100"/>
        <c:axId val="165554816"/>
        <c:axId val="165560704"/>
      </c:barChart>
      <c:catAx>
        <c:axId val="165554816"/>
        <c:scaling>
          <c:orientation val="maxMin"/>
        </c:scaling>
        <c:axPos val="l"/>
        <c:majorTickMark val="none"/>
        <c:tickLblPos val="nextTo"/>
        <c:crossAx val="165560704"/>
        <c:crosses val="autoZero"/>
        <c:auto val="1"/>
        <c:lblAlgn val="ctr"/>
        <c:lblOffset val="100"/>
      </c:catAx>
      <c:valAx>
        <c:axId val="165560704"/>
        <c:scaling>
          <c:orientation val="minMax"/>
          <c:max val="1"/>
        </c:scaling>
        <c:axPos val="t"/>
        <c:majorGridlines/>
        <c:numFmt formatCode="0%" sourceLinked="0"/>
        <c:majorTickMark val="none"/>
        <c:tickLblPos val="nextTo"/>
        <c:spPr>
          <a:ln w="9525">
            <a:noFill/>
          </a:ln>
        </c:spPr>
        <c:crossAx val="165554816"/>
        <c:crosses val="autoZero"/>
        <c:crossBetween val="between"/>
      </c:valAx>
    </c:plotArea>
    <c:legend>
      <c:legendPos val="b"/>
      <c:layout>
        <c:manualLayout>
          <c:xMode val="edge"/>
          <c:yMode val="edge"/>
          <c:x val="0.11529308836395491"/>
          <c:y val="0.76157384582246357"/>
          <c:w val="0.78608048993875757"/>
          <c:h val="0.18574125042880374"/>
        </c:manualLayout>
      </c:layout>
    </c:legend>
    <c:plotVisOnly val="1"/>
  </c:chart>
  <c:spPr>
    <a:ln>
      <a:noFill/>
    </a:ln>
  </c:spPr>
  <c:externalData r:id="rId1"/>
</c:chartSpace>
</file>

<file path=ppt/drawings/drawing1.xml><?xml version="1.0" encoding="utf-8"?>
<c:userShapes xmlns:c="http://schemas.openxmlformats.org/drawingml/2006/chart">
  <cdr:relSizeAnchor xmlns:cdr="http://schemas.openxmlformats.org/drawingml/2006/chartDrawing">
    <cdr:from>
      <cdr:x>0.07818</cdr:x>
      <cdr:y>0.02941</cdr:y>
    </cdr:from>
    <cdr:to>
      <cdr:x>0.97394</cdr:x>
      <cdr:y>0.11471</cdr:y>
    </cdr:to>
    <cdr:sp macro="" textlink="">
      <cdr:nvSpPr>
        <cdr:cNvPr id="2" name="テキスト ボックス 1"/>
        <cdr:cNvSpPr txBox="1"/>
      </cdr:nvSpPr>
      <cdr:spPr>
        <a:xfrm xmlns:a="http://schemas.openxmlformats.org/drawingml/2006/main">
          <a:off x="457200" y="95250"/>
          <a:ext cx="5238750" cy="2762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algn="ctr" defTabSz="914400" eaLnBrk="1" fontAlgn="auto" latinLnBrk="0" hangingPunct="1">
            <a:lnSpc>
              <a:spcPct val="100000"/>
            </a:lnSpc>
            <a:spcBef>
              <a:spcPts val="0"/>
            </a:spcBef>
            <a:spcAft>
              <a:spcPts val="0"/>
            </a:spcAft>
            <a:buClrTx/>
            <a:buSzTx/>
            <a:buFontTx/>
            <a:buNone/>
            <a:tabLst/>
            <a:defRPr/>
          </a:pPr>
          <a:r>
            <a:rPr lang="ja-JP" altLang="ja-JP" sz="1100">
              <a:latin typeface="+mn-lt"/>
              <a:ea typeface="+mn-ea"/>
              <a:cs typeface="+mn-cs"/>
            </a:rPr>
            <a:t>飯能市域ＰＴ小ゾーン</a:t>
          </a:r>
          <a:r>
            <a:rPr lang="ja-JP" altLang="en-US" sz="1100">
              <a:latin typeface="+mn-lt"/>
              <a:ea typeface="+mn-ea"/>
              <a:cs typeface="+mn-cs"/>
            </a:rPr>
            <a:t>発生</a:t>
          </a:r>
          <a:r>
            <a:rPr lang="ja-JP" altLang="ja-JP" sz="1100">
              <a:latin typeface="+mn-lt"/>
              <a:ea typeface="+mn-ea"/>
              <a:cs typeface="+mn-cs"/>
            </a:rPr>
            <a:t>交通量代表交通手段構成</a:t>
          </a:r>
          <a:endParaRPr lang="ja-JP" altLang="ja-JP"/>
        </a:p>
        <a:p xmlns:a="http://schemas.openxmlformats.org/drawingml/2006/main">
          <a:pPr algn="ctr"/>
          <a:endParaRPr lang="ja-JP" alt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0.06026</cdr:x>
      <cdr:y>0.03824</cdr:y>
    </cdr:from>
    <cdr:to>
      <cdr:x>0.98697</cdr:x>
      <cdr:y>0.12059</cdr:y>
    </cdr:to>
    <cdr:sp macro="" textlink="">
      <cdr:nvSpPr>
        <cdr:cNvPr id="2" name="テキスト ボックス 1"/>
        <cdr:cNvSpPr txBox="1"/>
      </cdr:nvSpPr>
      <cdr:spPr>
        <a:xfrm xmlns:a="http://schemas.openxmlformats.org/drawingml/2006/main">
          <a:off x="352424" y="123826"/>
          <a:ext cx="5419725"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1000"/>
            <a:t>飯能市域ＰＴ小ゾーン集中交通量代表交通手段構成</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1"/>
            <a:ext cx="2918830" cy="493475"/>
          </a:xfrm>
          <a:prstGeom prst="rect">
            <a:avLst/>
          </a:prstGeom>
        </p:spPr>
        <p:txBody>
          <a:bodyPr vert="horz" lIns="94865" tIns="47432" rIns="94865" bIns="47432"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4" y="1"/>
            <a:ext cx="2918830" cy="493475"/>
          </a:xfrm>
          <a:prstGeom prst="rect">
            <a:avLst/>
          </a:prstGeom>
        </p:spPr>
        <p:txBody>
          <a:bodyPr vert="horz" lIns="94865" tIns="47432" rIns="94865" bIns="47432" rtlCol="0"/>
          <a:lstStyle>
            <a:lvl1pPr algn="r">
              <a:defRPr sz="1200"/>
            </a:lvl1pPr>
          </a:lstStyle>
          <a:p>
            <a:fld id="{1AD88C47-17A5-4920-8D78-240E611E2A50}" type="datetimeFigureOut">
              <a:rPr kumimoji="1" lang="ja-JP" altLang="en-US" smtClean="0"/>
              <a:pPr/>
              <a:t>2012/10/7</a:t>
            </a:fld>
            <a:endParaRPr kumimoji="1" lang="ja-JP" altLang="en-US"/>
          </a:p>
        </p:txBody>
      </p:sp>
      <p:sp>
        <p:nvSpPr>
          <p:cNvPr id="4" name="スライド イメージ プレースホルダ 3"/>
          <p:cNvSpPr>
            <a:spLocks noGrp="1" noRot="1" noChangeAspect="1"/>
          </p:cNvSpPr>
          <p:nvPr>
            <p:ph type="sldImg" idx="2"/>
          </p:nvPr>
        </p:nvSpPr>
        <p:spPr>
          <a:xfrm>
            <a:off x="901700" y="741363"/>
            <a:ext cx="4932363" cy="3700462"/>
          </a:xfrm>
          <a:prstGeom prst="rect">
            <a:avLst/>
          </a:prstGeom>
          <a:noFill/>
          <a:ln w="12700">
            <a:solidFill>
              <a:prstClr val="black"/>
            </a:solidFill>
          </a:ln>
        </p:spPr>
        <p:txBody>
          <a:bodyPr vert="horz" lIns="94865" tIns="47432" rIns="94865" bIns="47432" rtlCol="0" anchor="ctr"/>
          <a:lstStyle/>
          <a:p>
            <a:endParaRPr lang="ja-JP" altLang="en-US"/>
          </a:p>
        </p:txBody>
      </p:sp>
      <p:sp>
        <p:nvSpPr>
          <p:cNvPr id="5" name="ノート プレースホルダ 4"/>
          <p:cNvSpPr>
            <a:spLocks noGrp="1"/>
          </p:cNvSpPr>
          <p:nvPr>
            <p:ph type="body" sz="quarter" idx="3"/>
          </p:nvPr>
        </p:nvSpPr>
        <p:spPr>
          <a:xfrm>
            <a:off x="673577" y="4688007"/>
            <a:ext cx="5388610" cy="4441270"/>
          </a:xfrm>
          <a:prstGeom prst="rect">
            <a:avLst/>
          </a:prstGeom>
        </p:spPr>
        <p:txBody>
          <a:bodyPr vert="horz" lIns="94865" tIns="47432" rIns="94865" bIns="4743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374302"/>
            <a:ext cx="2918830" cy="493475"/>
          </a:xfrm>
          <a:prstGeom prst="rect">
            <a:avLst/>
          </a:prstGeom>
        </p:spPr>
        <p:txBody>
          <a:bodyPr vert="horz" lIns="94865" tIns="47432" rIns="94865" bIns="4743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4" y="9374302"/>
            <a:ext cx="2918830" cy="493475"/>
          </a:xfrm>
          <a:prstGeom prst="rect">
            <a:avLst/>
          </a:prstGeom>
        </p:spPr>
        <p:txBody>
          <a:bodyPr vert="horz" lIns="94865" tIns="47432" rIns="94865" bIns="47432" rtlCol="0" anchor="b"/>
          <a:lstStyle>
            <a:lvl1pPr algn="r">
              <a:defRPr sz="1200"/>
            </a:lvl1pPr>
          </a:lstStyle>
          <a:p>
            <a:fld id="{57A9D5AA-38F0-4415-B011-5AAA3FD61DC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EFE1EAE-E859-44CC-AE19-B54395DE1E33}" type="datetime1">
              <a:rPr kumimoji="1" lang="ja-JP" altLang="en-US" smtClean="0"/>
              <a:pPr/>
              <a:t>2012/10/7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76D3C02-C10D-493A-A3D6-BF4CF3627EBB}" type="datetime1">
              <a:rPr kumimoji="1" lang="ja-JP" altLang="en-US" smtClean="0"/>
              <a:pPr/>
              <a:t>2012/10/7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719D025-AC88-4DF5-B572-44AAD078E7E9}" type="datetime1">
              <a:rPr kumimoji="1" lang="ja-JP" altLang="en-US" smtClean="0"/>
              <a:pPr/>
              <a:t>2012/10/7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7B31E7D-9A37-443D-9D12-3292160F66A6}" type="datetime1">
              <a:rPr kumimoji="1" lang="ja-JP" altLang="en-US" smtClean="0"/>
              <a:pPr/>
              <a:t>2012/10/7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F6E9418-0282-43AF-8C41-8D78365C1E17}" type="datetime1">
              <a:rPr kumimoji="1" lang="ja-JP" altLang="en-US" smtClean="0"/>
              <a:pPr/>
              <a:t>2012/10/7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A2B94E6-31F7-43C6-80DC-3CE185115ECD}" type="datetime1">
              <a:rPr kumimoji="1" lang="ja-JP" altLang="en-US" smtClean="0"/>
              <a:pPr/>
              <a:t>2012/10/7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A8A9726-9007-41FE-B71B-7CE6DB46F4D4}" type="datetime1">
              <a:rPr kumimoji="1" lang="ja-JP" altLang="en-US" smtClean="0"/>
              <a:pPr/>
              <a:t>2012/10/7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6CBF9A8-F0A5-4DAF-9921-5CB4DBCF932D}" type="datetime1">
              <a:rPr kumimoji="1" lang="ja-JP" altLang="en-US" smtClean="0"/>
              <a:pPr/>
              <a:t>2012/10/7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EB37017-3A24-40FD-8AE0-5F55B1E9FC18}" type="datetime1">
              <a:rPr kumimoji="1" lang="ja-JP" altLang="en-US" smtClean="0"/>
              <a:pPr/>
              <a:t>2012/10/7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0D1EF6-D54B-4CE1-8AD9-8C432BBF8BE2}" type="datetime1">
              <a:rPr kumimoji="1" lang="ja-JP" altLang="en-US" smtClean="0"/>
              <a:pPr/>
              <a:t>2012/10/7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6889374-484A-4852-988C-4A28BD67AC34}" type="datetime1">
              <a:rPr kumimoji="1" lang="ja-JP" altLang="en-US" smtClean="0"/>
              <a:pPr/>
              <a:t>2012/10/7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E3293A3-EA7E-4597-A6F5-AF012796E155}"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7A7DF-FAA9-4188-8ADA-C9E9C9D5C0B9}" type="datetime1">
              <a:rPr kumimoji="1" lang="ja-JP" altLang="en-US" smtClean="0"/>
              <a:pPr/>
              <a:t>2012/10/7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3293A3-EA7E-4597-A6F5-AF012796E155}"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484784"/>
            <a:ext cx="7772400" cy="2016224"/>
          </a:xfrm>
        </p:spPr>
        <p:txBody>
          <a:bodyPr>
            <a:normAutofit/>
          </a:bodyPr>
          <a:lstStyle/>
          <a:p>
            <a:r>
              <a:rPr kumimoji="1" lang="ja-JP" altLang="en-US" sz="3600" b="1" dirty="0" smtClean="0"/>
              <a:t>飯能市における地域公共交通</a:t>
            </a:r>
            <a:r>
              <a:rPr kumimoji="1" lang="en-US" altLang="ja-JP" sz="3600" b="1" dirty="0" smtClean="0"/>
              <a:t/>
            </a:r>
            <a:br>
              <a:rPr kumimoji="1" lang="en-US" altLang="ja-JP" sz="3600" b="1" dirty="0" smtClean="0"/>
            </a:br>
            <a:r>
              <a:rPr lang="ja-JP" altLang="en-US" sz="3600" b="1" dirty="0" smtClean="0"/>
              <a:t>の現状把握</a:t>
            </a:r>
            <a:r>
              <a:rPr lang="en-US" altLang="ja-JP" sz="3600" b="1" dirty="0" smtClean="0"/>
              <a:t/>
            </a:r>
            <a:br>
              <a:rPr lang="en-US" altLang="ja-JP" sz="3600" b="1" dirty="0" smtClean="0"/>
            </a:br>
            <a:r>
              <a:rPr lang="en-US" altLang="ja-JP" sz="1600" b="1" dirty="0" smtClean="0"/>
              <a:t/>
            </a:r>
            <a:br>
              <a:rPr lang="en-US" altLang="ja-JP" sz="1600" b="1" dirty="0" smtClean="0"/>
            </a:br>
            <a:r>
              <a:rPr lang="ja-JP" altLang="en-US" sz="1600" b="1" dirty="0" smtClean="0"/>
              <a:t>～路線バスの利用状況～</a:t>
            </a:r>
            <a:endParaRPr kumimoji="1" lang="ja-JP" altLang="en-US" sz="1600" b="1" dirty="0"/>
          </a:p>
        </p:txBody>
      </p:sp>
      <p:sp>
        <p:nvSpPr>
          <p:cNvPr id="4" name="テキスト ボックス 3"/>
          <p:cNvSpPr txBox="1"/>
          <p:nvPr/>
        </p:nvSpPr>
        <p:spPr>
          <a:xfrm>
            <a:off x="1403648" y="4797152"/>
            <a:ext cx="6264696" cy="1231106"/>
          </a:xfrm>
          <a:prstGeom prst="rect">
            <a:avLst/>
          </a:prstGeom>
          <a:noFill/>
        </p:spPr>
        <p:txBody>
          <a:bodyPr wrap="square" rtlCol="0">
            <a:spAutoFit/>
          </a:bodyPr>
          <a:lstStyle/>
          <a:p>
            <a:pPr algn="ctr"/>
            <a:r>
              <a:rPr kumimoji="1" lang="ja-JP" altLang="en-US" b="1" dirty="0" smtClean="0"/>
              <a:t>平成</a:t>
            </a:r>
            <a:r>
              <a:rPr kumimoji="1" lang="en-US" altLang="ja-JP" b="1" dirty="0" smtClean="0"/>
              <a:t>24</a:t>
            </a:r>
            <a:r>
              <a:rPr kumimoji="1" lang="ja-JP" altLang="en-US" b="1" dirty="0" smtClean="0"/>
              <a:t>年</a:t>
            </a:r>
            <a:r>
              <a:rPr kumimoji="1" lang="en-US" altLang="ja-JP" b="1" dirty="0" smtClean="0"/>
              <a:t>10</a:t>
            </a:r>
            <a:r>
              <a:rPr kumimoji="1" lang="ja-JP" altLang="en-US" b="1" dirty="0" smtClean="0"/>
              <a:t>月</a:t>
            </a:r>
            <a:r>
              <a:rPr kumimoji="1" lang="en-US" altLang="ja-JP" b="1" dirty="0" smtClean="0"/>
              <a:t>9</a:t>
            </a:r>
            <a:r>
              <a:rPr kumimoji="1" lang="ja-JP" altLang="en-US" b="1" dirty="0" smtClean="0"/>
              <a:t>日</a:t>
            </a:r>
            <a:endParaRPr kumimoji="1" lang="en-US" altLang="ja-JP" b="1" dirty="0" smtClean="0"/>
          </a:p>
          <a:p>
            <a:pPr algn="ctr"/>
            <a:endParaRPr lang="en-US" altLang="ja-JP" dirty="0" smtClean="0">
              <a:latin typeface="Calibri" pitchFamily="34" charset="0"/>
            </a:endParaRPr>
          </a:p>
          <a:p>
            <a:pPr algn="ctr"/>
            <a:r>
              <a:rPr lang="ja-JP" altLang="en-US" sz="2000" b="1" dirty="0" smtClean="0">
                <a:latin typeface="+mn-ea"/>
              </a:rPr>
              <a:t>飯能市地域公共交通対策協議会</a:t>
            </a:r>
            <a:endParaRPr kumimoji="1" lang="en-US" altLang="ja-JP" sz="2000" b="1" dirty="0" smtClean="0">
              <a:latin typeface="+mn-ea"/>
            </a:endParaRPr>
          </a:p>
          <a:p>
            <a:endParaRPr kumimoji="1" lang="ja-JP" altLang="en-US" dirty="0"/>
          </a:p>
        </p:txBody>
      </p:sp>
      <p:sp>
        <p:nvSpPr>
          <p:cNvPr id="5" name="テキスト ボックス 2"/>
          <p:cNvSpPr txBox="1">
            <a:spLocks noChangeArrowheads="1"/>
          </p:cNvSpPr>
          <p:nvPr/>
        </p:nvSpPr>
        <p:spPr bwMode="auto">
          <a:xfrm>
            <a:off x="323850" y="260350"/>
            <a:ext cx="3887788" cy="276999"/>
          </a:xfrm>
          <a:prstGeom prst="rect">
            <a:avLst/>
          </a:prstGeom>
          <a:noFill/>
          <a:ln w="9525">
            <a:noFill/>
            <a:miter lim="800000"/>
            <a:headEnd/>
            <a:tailEnd/>
          </a:ln>
        </p:spPr>
        <p:txBody>
          <a:bodyPr>
            <a:spAutoFit/>
          </a:bodyPr>
          <a:lstStyle/>
          <a:p>
            <a:r>
              <a:rPr lang="ja-JP" altLang="en-US" sz="1200" dirty="0" smtClean="0">
                <a:latin typeface="Calibri" pitchFamily="34" charset="0"/>
              </a:rPr>
              <a:t>第</a:t>
            </a:r>
            <a:r>
              <a:rPr lang="en-US" altLang="ja-JP" sz="1200" dirty="0" smtClean="0">
                <a:latin typeface="Calibri" pitchFamily="34" charset="0"/>
              </a:rPr>
              <a:t>1</a:t>
            </a:r>
            <a:r>
              <a:rPr lang="ja-JP" altLang="en-US" sz="1200" dirty="0" smtClean="0">
                <a:latin typeface="Calibri" pitchFamily="34" charset="0"/>
              </a:rPr>
              <a:t>回飯能市</a:t>
            </a:r>
            <a:r>
              <a:rPr lang="ja-JP" altLang="en-US" sz="1200" dirty="0">
                <a:latin typeface="Calibri" pitchFamily="34" charset="0"/>
              </a:rPr>
              <a:t>地域公共</a:t>
            </a:r>
            <a:r>
              <a:rPr lang="ja-JP" altLang="en-US" sz="1200" dirty="0" smtClean="0">
                <a:latin typeface="Calibri" pitchFamily="34" charset="0"/>
              </a:rPr>
              <a:t>交通対策協議会資料</a:t>
            </a:r>
            <a:endParaRPr lang="ja-JP" altLang="en-US" sz="1200" dirty="0">
              <a:latin typeface="Calibri" pitchFamily="34" charset="0"/>
            </a:endParaRPr>
          </a:p>
        </p:txBody>
      </p:sp>
      <p:sp>
        <p:nvSpPr>
          <p:cNvPr id="6" name="テキスト ボックス 4"/>
          <p:cNvSpPr txBox="1">
            <a:spLocks noChangeArrowheads="1"/>
          </p:cNvSpPr>
          <p:nvPr/>
        </p:nvSpPr>
        <p:spPr bwMode="auto">
          <a:xfrm>
            <a:off x="7236296" y="548680"/>
            <a:ext cx="1511300" cy="369888"/>
          </a:xfrm>
          <a:prstGeom prst="rect">
            <a:avLst/>
          </a:prstGeom>
          <a:noFill/>
          <a:ln w="9525">
            <a:noFill/>
            <a:miter lim="800000"/>
            <a:headEnd/>
            <a:tailEnd/>
          </a:ln>
        </p:spPr>
        <p:txBody>
          <a:bodyPr>
            <a:spAutoFit/>
          </a:bodyPr>
          <a:lstStyle/>
          <a:p>
            <a:pPr algn="ctr"/>
            <a:r>
              <a:rPr lang="ja-JP" altLang="en-US" dirty="0" smtClean="0">
                <a:latin typeface="Calibri" pitchFamily="34" charset="0"/>
              </a:rPr>
              <a:t>資料６</a:t>
            </a:r>
            <a:endParaRPr lang="en-US" altLang="ja-JP" dirty="0">
              <a:latin typeface="Calibri" pitchFamily="34" charset="0"/>
            </a:endParaRPr>
          </a:p>
        </p:txBody>
      </p:sp>
      <p:sp>
        <p:nvSpPr>
          <p:cNvPr id="7" name="スライド番号プレースホルダ 6"/>
          <p:cNvSpPr>
            <a:spLocks noGrp="1"/>
          </p:cNvSpPr>
          <p:nvPr>
            <p:ph type="sldNum" sz="quarter" idx="12"/>
          </p:nvPr>
        </p:nvSpPr>
        <p:spPr/>
        <p:txBody>
          <a:bodyPr/>
          <a:lstStyle/>
          <a:p>
            <a:fld id="{0E3293A3-EA7E-4597-A6F5-AF012796E155}" type="slidenum">
              <a:rPr kumimoji="1" lang="ja-JP" altLang="en-US" smtClean="0"/>
              <a:pPr/>
              <a:t>1</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539552" y="1196752"/>
            <a:ext cx="8229600" cy="490538"/>
          </a:xfrm>
          <a:prstGeom prst="rect">
            <a:avLst/>
          </a:prstGeom>
        </p:spPr>
        <p:txBody>
          <a:bodyPr rtlCol="0">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1"/>
                </a:solidFill>
                <a:effectLst/>
                <a:uLnTx/>
                <a:uFillTx/>
                <a:latin typeface="+mj-lt"/>
                <a:ea typeface="+mj-ea"/>
                <a:cs typeface="+mj-cs"/>
              </a:rPr>
              <a:t>目　次</a:t>
            </a:r>
          </a:p>
        </p:txBody>
      </p:sp>
      <p:sp>
        <p:nvSpPr>
          <p:cNvPr id="3" name="テキスト ボックス 2"/>
          <p:cNvSpPr txBox="1"/>
          <p:nvPr/>
        </p:nvSpPr>
        <p:spPr>
          <a:xfrm>
            <a:off x="971600" y="2276872"/>
            <a:ext cx="7345363" cy="368300"/>
          </a:xfrm>
          <a:prstGeom prst="rect">
            <a:avLst/>
          </a:prstGeom>
          <a:solidFill>
            <a:schemeClr val="accent3">
              <a:lumMod val="40000"/>
              <a:lumOff val="60000"/>
            </a:schemeClr>
          </a:solidFill>
        </p:spPr>
        <p:txBody>
          <a:bodyPr>
            <a:spAutoFit/>
          </a:bodyPr>
          <a:lstStyle/>
          <a:p>
            <a:pPr fontAlgn="auto">
              <a:spcBef>
                <a:spcPts val="0"/>
              </a:spcBef>
              <a:spcAft>
                <a:spcPts val="0"/>
              </a:spcAft>
              <a:defRPr/>
            </a:pPr>
            <a:r>
              <a:rPr lang="ja-JP" altLang="en-US" b="1" dirty="0" smtClean="0">
                <a:latin typeface="Calibri" pitchFamily="34" charset="0"/>
              </a:rPr>
              <a:t>１．飯能市</a:t>
            </a:r>
            <a:r>
              <a:rPr lang="ja-JP" altLang="en-US" b="1" dirty="0">
                <a:latin typeface="Calibri" pitchFamily="34" charset="0"/>
              </a:rPr>
              <a:t>の地域</a:t>
            </a:r>
            <a:r>
              <a:rPr lang="ja-JP" altLang="en-US" b="1" dirty="0" smtClean="0">
                <a:latin typeface="Calibri" pitchFamily="34" charset="0"/>
              </a:rPr>
              <a:t>特性</a:t>
            </a:r>
            <a:endParaRPr lang="en-US" altLang="ja-JP" b="1" dirty="0">
              <a:latin typeface="+mn-lt"/>
              <a:ea typeface="+mn-ea"/>
            </a:endParaRPr>
          </a:p>
        </p:txBody>
      </p:sp>
      <p:sp>
        <p:nvSpPr>
          <p:cNvPr id="4" name="テキスト ボックス 6"/>
          <p:cNvSpPr txBox="1">
            <a:spLocks noChangeArrowheads="1"/>
          </p:cNvSpPr>
          <p:nvPr/>
        </p:nvSpPr>
        <p:spPr bwMode="auto">
          <a:xfrm>
            <a:off x="1187624" y="2780928"/>
            <a:ext cx="6697663" cy="584775"/>
          </a:xfrm>
          <a:prstGeom prst="rect">
            <a:avLst/>
          </a:prstGeom>
          <a:noFill/>
          <a:ln w="9525">
            <a:noFill/>
            <a:miter lim="800000"/>
            <a:headEnd/>
            <a:tailEnd/>
          </a:ln>
        </p:spPr>
        <p:txBody>
          <a:bodyPr>
            <a:spAutoFit/>
          </a:bodyPr>
          <a:lstStyle/>
          <a:p>
            <a:r>
              <a:rPr lang="ja-JP" altLang="en-US" sz="1600" b="1" dirty="0" smtClean="0">
                <a:latin typeface="Calibri" pitchFamily="34" charset="0"/>
              </a:rPr>
              <a:t>１）基礎的指標</a:t>
            </a:r>
            <a:endParaRPr lang="ja-JP" altLang="ja-JP" sz="1600" b="1" dirty="0">
              <a:latin typeface="Calibri" pitchFamily="34" charset="0"/>
            </a:endParaRPr>
          </a:p>
          <a:p>
            <a:r>
              <a:rPr lang="ja-JP" altLang="en-US" sz="1600" b="1" dirty="0" smtClean="0">
                <a:latin typeface="Calibri" pitchFamily="34" charset="0"/>
              </a:rPr>
              <a:t>２）</a:t>
            </a:r>
            <a:r>
              <a:rPr lang="ja-JP" altLang="en-US" sz="1600" b="1" dirty="0" smtClean="0"/>
              <a:t>市内及び周辺における人々の日常移動</a:t>
            </a:r>
            <a:endParaRPr lang="en-US" altLang="ja-JP" sz="1600" b="1" dirty="0" smtClean="0">
              <a:solidFill>
                <a:srgbClr val="FF0000"/>
              </a:solidFill>
              <a:latin typeface="Calibri" pitchFamily="34" charset="0"/>
            </a:endParaRPr>
          </a:p>
        </p:txBody>
      </p:sp>
      <p:sp>
        <p:nvSpPr>
          <p:cNvPr id="7" name="テキスト ボックス 6"/>
          <p:cNvSpPr txBox="1"/>
          <p:nvPr/>
        </p:nvSpPr>
        <p:spPr>
          <a:xfrm>
            <a:off x="971600" y="3861048"/>
            <a:ext cx="7345363" cy="369332"/>
          </a:xfrm>
          <a:prstGeom prst="rect">
            <a:avLst/>
          </a:prstGeom>
          <a:solidFill>
            <a:schemeClr val="accent3">
              <a:lumMod val="40000"/>
              <a:lumOff val="60000"/>
            </a:schemeClr>
          </a:solidFill>
        </p:spPr>
        <p:txBody>
          <a:bodyPr>
            <a:spAutoFit/>
          </a:bodyPr>
          <a:lstStyle/>
          <a:p>
            <a:pPr>
              <a:defRPr/>
            </a:pPr>
            <a:r>
              <a:rPr lang="ja-JP" altLang="en-US" b="1" dirty="0" smtClean="0">
                <a:latin typeface="Calibri" pitchFamily="34" charset="0"/>
              </a:rPr>
              <a:t>２．公共交通の現状</a:t>
            </a:r>
            <a:endParaRPr lang="en-US" altLang="ja-JP" b="1" dirty="0">
              <a:latin typeface="+mn-lt"/>
              <a:ea typeface="+mn-ea"/>
            </a:endParaRPr>
          </a:p>
        </p:txBody>
      </p:sp>
      <p:sp>
        <p:nvSpPr>
          <p:cNvPr id="8" name="テキスト ボックス 6"/>
          <p:cNvSpPr txBox="1">
            <a:spLocks noChangeArrowheads="1"/>
          </p:cNvSpPr>
          <p:nvPr/>
        </p:nvSpPr>
        <p:spPr bwMode="auto">
          <a:xfrm>
            <a:off x="1187624" y="4365104"/>
            <a:ext cx="6697663" cy="830997"/>
          </a:xfrm>
          <a:prstGeom prst="rect">
            <a:avLst/>
          </a:prstGeom>
          <a:noFill/>
          <a:ln w="9525">
            <a:noFill/>
            <a:miter lim="800000"/>
            <a:headEnd/>
            <a:tailEnd/>
          </a:ln>
        </p:spPr>
        <p:txBody>
          <a:bodyPr>
            <a:spAutoFit/>
          </a:bodyPr>
          <a:lstStyle/>
          <a:p>
            <a:r>
              <a:rPr lang="ja-JP" altLang="en-US" sz="1600" b="1" dirty="0" smtClean="0">
                <a:latin typeface="Calibri" pitchFamily="34" charset="0"/>
              </a:rPr>
              <a:t>１）路線別運転本数等サービスの現状</a:t>
            </a:r>
          </a:p>
          <a:p>
            <a:r>
              <a:rPr lang="ja-JP" altLang="en-US" sz="1600" b="1" dirty="0" smtClean="0">
                <a:latin typeface="Calibri" pitchFamily="34" charset="0"/>
              </a:rPr>
              <a:t>２）路線別バスの利用実態調査結果のまとめ</a:t>
            </a:r>
          </a:p>
          <a:p>
            <a:r>
              <a:rPr lang="ja-JP" altLang="en-US" sz="1600" b="1" dirty="0" smtClean="0">
                <a:latin typeface="Calibri" pitchFamily="34" charset="0"/>
              </a:rPr>
              <a:t>３）公共交通不便地区、空白地区の分布</a:t>
            </a:r>
            <a:endParaRPr lang="en-US" altLang="ja-JP" sz="1600" b="1" dirty="0" smtClean="0">
              <a:latin typeface="Calibri" pitchFamily="34" charset="0"/>
            </a:endParaRPr>
          </a:p>
        </p:txBody>
      </p:sp>
      <p:sp>
        <p:nvSpPr>
          <p:cNvPr id="9" name="スライド番号プレースホルダ 8"/>
          <p:cNvSpPr>
            <a:spLocks noGrp="1"/>
          </p:cNvSpPr>
          <p:nvPr>
            <p:ph type="sldNum" sz="quarter" idx="12"/>
          </p:nvPr>
        </p:nvSpPr>
        <p:spPr/>
        <p:txBody>
          <a:bodyPr/>
          <a:lstStyle/>
          <a:p>
            <a:fld id="{0E3293A3-EA7E-4597-A6F5-AF012796E155}" type="slidenum">
              <a:rPr kumimoji="1" lang="ja-JP" altLang="en-US" smtClean="0"/>
              <a:pPr/>
              <a:t>2</a:t>
            </a:fld>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683568" y="2525365"/>
            <a:ext cx="7776864" cy="3979466"/>
          </a:xfrm>
          <a:prstGeom prst="rect">
            <a:avLst/>
          </a:prstGeom>
          <a:noFill/>
          <a:ln w="9525">
            <a:noFill/>
            <a:miter lim="800000"/>
            <a:headEnd/>
            <a:tailEnd/>
          </a:ln>
          <a:effectLst/>
        </p:spPr>
      </p:pic>
      <p:sp>
        <p:nvSpPr>
          <p:cNvPr id="3" name="テキスト ボックス 2"/>
          <p:cNvSpPr txBox="1"/>
          <p:nvPr/>
        </p:nvSpPr>
        <p:spPr>
          <a:xfrm>
            <a:off x="2771800" y="6309320"/>
            <a:ext cx="3528392" cy="338554"/>
          </a:xfrm>
          <a:prstGeom prst="rect">
            <a:avLst/>
          </a:prstGeom>
          <a:noFill/>
        </p:spPr>
        <p:txBody>
          <a:bodyPr wrap="square" rtlCol="0">
            <a:spAutoFit/>
          </a:bodyPr>
          <a:lstStyle/>
          <a:p>
            <a:pPr algn="ctr"/>
            <a:r>
              <a:rPr kumimoji="1" lang="ja-JP" altLang="en-US" sz="1600" dirty="0" smtClean="0"/>
              <a:t>人口・世帯数の推移</a:t>
            </a:r>
            <a:endParaRPr kumimoji="1" lang="ja-JP" altLang="en-US" sz="1600" dirty="0"/>
          </a:p>
        </p:txBody>
      </p:sp>
      <p:sp>
        <p:nvSpPr>
          <p:cNvPr id="4" name="テキスト ボックス 3"/>
          <p:cNvSpPr txBox="1"/>
          <p:nvPr/>
        </p:nvSpPr>
        <p:spPr>
          <a:xfrm>
            <a:off x="323528" y="260648"/>
            <a:ext cx="8640960" cy="368300"/>
          </a:xfrm>
          <a:prstGeom prst="rect">
            <a:avLst/>
          </a:prstGeom>
          <a:solidFill>
            <a:schemeClr val="accent3">
              <a:lumMod val="40000"/>
              <a:lumOff val="60000"/>
            </a:schemeClr>
          </a:solidFill>
        </p:spPr>
        <p:txBody>
          <a:bodyPr wrap="square">
            <a:spAutoFit/>
          </a:bodyPr>
          <a:lstStyle/>
          <a:p>
            <a:pPr fontAlgn="auto">
              <a:spcBef>
                <a:spcPts val="0"/>
              </a:spcBef>
              <a:spcAft>
                <a:spcPts val="0"/>
              </a:spcAft>
              <a:defRPr/>
            </a:pPr>
            <a:r>
              <a:rPr lang="ja-JP" altLang="en-US" b="1" dirty="0" smtClean="0">
                <a:latin typeface="Calibri" pitchFamily="34" charset="0"/>
              </a:rPr>
              <a:t>１．飯能市</a:t>
            </a:r>
            <a:r>
              <a:rPr lang="ja-JP" altLang="en-US" b="1" dirty="0">
                <a:latin typeface="Calibri" pitchFamily="34" charset="0"/>
              </a:rPr>
              <a:t>の地域</a:t>
            </a:r>
            <a:r>
              <a:rPr lang="ja-JP" altLang="en-US" b="1" dirty="0" smtClean="0">
                <a:latin typeface="Calibri" pitchFamily="34" charset="0"/>
              </a:rPr>
              <a:t>特性</a:t>
            </a:r>
            <a:endParaRPr lang="en-US" altLang="ja-JP" b="1" dirty="0">
              <a:latin typeface="+mn-lt"/>
              <a:ea typeface="+mn-ea"/>
            </a:endParaRPr>
          </a:p>
        </p:txBody>
      </p:sp>
      <p:sp>
        <p:nvSpPr>
          <p:cNvPr id="5" name="テキスト ボックス 4"/>
          <p:cNvSpPr txBox="1"/>
          <p:nvPr/>
        </p:nvSpPr>
        <p:spPr>
          <a:xfrm>
            <a:off x="395536" y="764704"/>
            <a:ext cx="5976664" cy="923330"/>
          </a:xfrm>
          <a:prstGeom prst="rect">
            <a:avLst/>
          </a:prstGeom>
          <a:noFill/>
        </p:spPr>
        <p:txBody>
          <a:bodyPr wrap="square" rtlCol="0">
            <a:spAutoFit/>
          </a:bodyPr>
          <a:lstStyle/>
          <a:p>
            <a:r>
              <a:rPr lang="ja-JP" altLang="en-US" b="1" dirty="0" smtClean="0">
                <a:latin typeface="Calibri" pitchFamily="34" charset="0"/>
              </a:rPr>
              <a:t>１）基礎的指標</a:t>
            </a:r>
            <a:endParaRPr lang="ja-JP" altLang="ja-JP" b="1" dirty="0" smtClean="0">
              <a:latin typeface="Calibri" pitchFamily="34" charset="0"/>
            </a:endParaRPr>
          </a:p>
          <a:p>
            <a:endParaRPr kumimoji="1" lang="en-US" altLang="ja-JP" dirty="0" smtClean="0"/>
          </a:p>
          <a:p>
            <a:r>
              <a:rPr lang="ja-JP" altLang="en-US" dirty="0" smtClean="0"/>
              <a:t>　</a:t>
            </a:r>
            <a:r>
              <a:rPr kumimoji="1" lang="ja-JP" altLang="en-US" dirty="0" smtClean="0"/>
              <a:t>■人口推移</a:t>
            </a:r>
            <a:endParaRPr kumimoji="1" lang="ja-JP" altLang="en-US" dirty="0"/>
          </a:p>
        </p:txBody>
      </p:sp>
      <p:sp>
        <p:nvSpPr>
          <p:cNvPr id="6" name="テキスト ボックス 5"/>
          <p:cNvSpPr txBox="1"/>
          <p:nvPr/>
        </p:nvSpPr>
        <p:spPr>
          <a:xfrm>
            <a:off x="611560" y="1700808"/>
            <a:ext cx="8208912" cy="1169551"/>
          </a:xfrm>
          <a:prstGeom prst="rect">
            <a:avLst/>
          </a:prstGeom>
          <a:solidFill>
            <a:srgbClr val="FFFF99"/>
          </a:solidFill>
          <a:ln w="38100">
            <a:solidFill>
              <a:schemeClr val="tx2">
                <a:lumMod val="60000"/>
                <a:lumOff val="40000"/>
              </a:schemeClr>
            </a:solidFill>
          </a:ln>
        </p:spPr>
        <p:txBody>
          <a:bodyPr wrap="square" rtlCol="0">
            <a:spAutoFit/>
          </a:bodyPr>
          <a:lstStyle/>
          <a:p>
            <a:r>
              <a:rPr kumimoji="1" lang="ja-JP" altLang="en-US" sz="1400" dirty="0" smtClean="0">
                <a:latin typeface="Arial Black" pitchFamily="34" charset="0"/>
                <a:ea typeface="+mj-ea"/>
              </a:rPr>
              <a:t>平成</a:t>
            </a:r>
            <a:r>
              <a:rPr kumimoji="1" lang="en-US" altLang="ja-JP" sz="1400" dirty="0" smtClean="0">
                <a:latin typeface="Arial Black" pitchFamily="34" charset="0"/>
                <a:ea typeface="+mj-ea"/>
              </a:rPr>
              <a:t>24</a:t>
            </a:r>
            <a:r>
              <a:rPr lang="ja-JP" altLang="en-US" sz="1400" dirty="0" smtClean="0">
                <a:latin typeface="Arial Black" pitchFamily="34" charset="0"/>
                <a:ea typeface="+mj-ea"/>
              </a:rPr>
              <a:t>年</a:t>
            </a:r>
            <a:r>
              <a:rPr lang="en-US" altLang="ja-JP" sz="1400" dirty="0" smtClean="0">
                <a:latin typeface="Arial Black" pitchFamily="34" charset="0"/>
                <a:ea typeface="+mj-ea"/>
              </a:rPr>
              <a:t>9</a:t>
            </a:r>
            <a:r>
              <a:rPr lang="ja-JP" altLang="en-US" sz="1400" dirty="0" smtClean="0">
                <a:latin typeface="Arial Black" pitchFamily="34" charset="0"/>
                <a:ea typeface="+mj-ea"/>
              </a:rPr>
              <a:t>月</a:t>
            </a:r>
            <a:r>
              <a:rPr lang="en-US" altLang="ja-JP" sz="1400" dirty="0" smtClean="0">
                <a:latin typeface="Arial Black" pitchFamily="34" charset="0"/>
                <a:ea typeface="+mj-ea"/>
              </a:rPr>
              <a:t>1</a:t>
            </a:r>
            <a:r>
              <a:rPr lang="ja-JP" altLang="en-US" sz="1400" dirty="0" smtClean="0">
                <a:latin typeface="Arial Black" pitchFamily="34" charset="0"/>
                <a:ea typeface="+mj-ea"/>
              </a:rPr>
              <a:t>日現在の人口・世帯数は</a:t>
            </a:r>
            <a:r>
              <a:rPr lang="en-US" altLang="ja-JP" sz="1400" dirty="0" smtClean="0">
                <a:latin typeface="Arial Black" pitchFamily="34" charset="0"/>
                <a:ea typeface="+mj-ea"/>
              </a:rPr>
              <a:t>82,030</a:t>
            </a:r>
            <a:r>
              <a:rPr lang="ja-JP" altLang="en-US" sz="1400" dirty="0" smtClean="0">
                <a:latin typeface="Arial Black" pitchFamily="34" charset="0"/>
                <a:ea typeface="+mj-ea"/>
              </a:rPr>
              <a:t>人・</a:t>
            </a:r>
            <a:r>
              <a:rPr lang="en-US" altLang="ja-JP" sz="1400" dirty="0" smtClean="0">
                <a:latin typeface="Arial Black" pitchFamily="34" charset="0"/>
                <a:ea typeface="+mj-ea"/>
              </a:rPr>
              <a:t>33,039</a:t>
            </a:r>
            <a:r>
              <a:rPr lang="ja-JP" altLang="en-US" sz="1400" dirty="0" smtClean="0">
                <a:latin typeface="Arial Black" pitchFamily="34" charset="0"/>
                <a:ea typeface="+mj-ea"/>
              </a:rPr>
              <a:t>世帯（住民基本台帳による）。</a:t>
            </a:r>
            <a:endParaRPr lang="en-US" altLang="ja-JP" sz="1400" dirty="0" smtClean="0">
              <a:latin typeface="Arial Black" pitchFamily="34" charset="0"/>
              <a:ea typeface="+mj-ea"/>
            </a:endParaRPr>
          </a:p>
          <a:p>
            <a:r>
              <a:rPr lang="ja-JP" altLang="en-US" sz="1400" dirty="0" smtClean="0">
                <a:latin typeface="Arial Black" pitchFamily="34" charset="0"/>
              </a:rPr>
              <a:t>平成</a:t>
            </a:r>
            <a:r>
              <a:rPr lang="en-US" altLang="ja-JP" sz="1400" dirty="0" smtClean="0">
                <a:latin typeface="Arial Black" pitchFamily="34" charset="0"/>
              </a:rPr>
              <a:t>12</a:t>
            </a:r>
            <a:r>
              <a:rPr lang="ja-JP" altLang="en-US" sz="1400" dirty="0" smtClean="0">
                <a:latin typeface="Arial Black" pitchFamily="34" charset="0"/>
              </a:rPr>
              <a:t>年をピークに減少に転じ現在に至っているが、</a:t>
            </a:r>
            <a:r>
              <a:rPr kumimoji="1" lang="ja-JP" altLang="en-US" sz="1400" dirty="0" smtClean="0">
                <a:latin typeface="Arial Black" pitchFamily="34" charset="0"/>
                <a:ea typeface="+mj-ea"/>
              </a:rPr>
              <a:t>昭和</a:t>
            </a:r>
            <a:r>
              <a:rPr kumimoji="1" lang="en-US" altLang="ja-JP" sz="1400" dirty="0" smtClean="0">
                <a:latin typeface="Arial Black" pitchFamily="34" charset="0"/>
                <a:ea typeface="+mj-ea"/>
              </a:rPr>
              <a:t>30</a:t>
            </a:r>
            <a:r>
              <a:rPr kumimoji="1" lang="ja-JP" altLang="en-US" sz="1400" dirty="0" smtClean="0">
                <a:latin typeface="Arial Black" pitchFamily="34" charset="0"/>
                <a:ea typeface="+mj-ea"/>
              </a:rPr>
              <a:t>年代から進められた市街地開発事業の進展とともに、人口が増加した。その際移り住んで来られた方が高齢期にさしかかり、今後、高齢者人口</a:t>
            </a:r>
            <a:r>
              <a:rPr lang="ja-JP" altLang="en-US" sz="1400" dirty="0" smtClean="0">
                <a:latin typeface="Arial Black" pitchFamily="34" charset="0"/>
                <a:ea typeface="+mj-ea"/>
              </a:rPr>
              <a:t>の</a:t>
            </a:r>
            <a:r>
              <a:rPr kumimoji="1" lang="ja-JP" altLang="en-US" sz="1400" dirty="0" smtClean="0">
                <a:latin typeface="Arial Black" pitchFamily="34" charset="0"/>
                <a:ea typeface="+mj-ea"/>
              </a:rPr>
              <a:t>更なる増加が見込まれる。</a:t>
            </a:r>
            <a:endParaRPr kumimoji="1" lang="en-US" altLang="ja-JP" sz="1400" dirty="0" smtClean="0">
              <a:latin typeface="Arial Black" pitchFamily="34" charset="0"/>
              <a:ea typeface="+mj-ea"/>
            </a:endParaRPr>
          </a:p>
          <a:p>
            <a:r>
              <a:rPr lang="en-US" altLang="ja-JP" sz="1400" dirty="0" smtClean="0">
                <a:latin typeface="Arial Black" pitchFamily="34" charset="0"/>
                <a:ea typeface="+mj-ea"/>
              </a:rPr>
              <a:t>65</a:t>
            </a:r>
            <a:r>
              <a:rPr lang="ja-JP" altLang="en-US" sz="1400" dirty="0" smtClean="0">
                <a:latin typeface="Arial Black" pitchFamily="34" charset="0"/>
                <a:ea typeface="+mj-ea"/>
              </a:rPr>
              <a:t>歳以上人口の割合は</a:t>
            </a:r>
            <a:r>
              <a:rPr lang="en-US" altLang="ja-JP" sz="1400" dirty="0" smtClean="0">
                <a:latin typeface="Arial Black" pitchFamily="34" charset="0"/>
                <a:ea typeface="+mj-ea"/>
              </a:rPr>
              <a:t>23.2</a:t>
            </a:r>
            <a:r>
              <a:rPr lang="ja-JP" altLang="en-US" sz="1400" dirty="0" smtClean="0">
                <a:latin typeface="Arial Black" pitchFamily="34" charset="0"/>
                <a:ea typeface="+mj-ea"/>
              </a:rPr>
              <a:t>％（埼玉県</a:t>
            </a:r>
            <a:r>
              <a:rPr lang="en-US" altLang="ja-JP" sz="1400" dirty="0" smtClean="0">
                <a:latin typeface="Arial Black" pitchFamily="34" charset="0"/>
                <a:ea typeface="+mj-ea"/>
              </a:rPr>
              <a:t>20.7</a:t>
            </a:r>
            <a:r>
              <a:rPr lang="ja-JP" altLang="en-US" sz="1400" dirty="0" smtClean="0">
                <a:latin typeface="Arial Black" pitchFamily="34" charset="0"/>
                <a:ea typeface="+mj-ea"/>
              </a:rPr>
              <a:t>％、全国</a:t>
            </a:r>
            <a:r>
              <a:rPr lang="en-US" altLang="ja-JP" sz="1400" dirty="0" smtClean="0">
                <a:latin typeface="Arial Black" pitchFamily="34" charset="0"/>
                <a:ea typeface="+mj-ea"/>
              </a:rPr>
              <a:t>23.0</a:t>
            </a:r>
            <a:r>
              <a:rPr lang="ja-JP" altLang="en-US" sz="1400" dirty="0" smtClean="0">
                <a:latin typeface="Arial Black" pitchFamily="34" charset="0"/>
                <a:ea typeface="+mj-ea"/>
              </a:rPr>
              <a:t>％）／平成</a:t>
            </a:r>
            <a:r>
              <a:rPr lang="en-US" altLang="ja-JP" sz="1400" dirty="0" smtClean="0">
                <a:latin typeface="Arial Black" pitchFamily="34" charset="0"/>
                <a:ea typeface="+mj-ea"/>
              </a:rPr>
              <a:t>22</a:t>
            </a:r>
            <a:r>
              <a:rPr lang="ja-JP" altLang="en-US" sz="1400" dirty="0" smtClean="0">
                <a:latin typeface="Arial Black" pitchFamily="34" charset="0"/>
                <a:ea typeface="+mj-ea"/>
              </a:rPr>
              <a:t>年国勢調査</a:t>
            </a:r>
            <a:endParaRPr kumimoji="1" lang="ja-JP" altLang="en-US" sz="1400" dirty="0">
              <a:latin typeface="Arial Black" pitchFamily="34" charset="0"/>
              <a:ea typeface="+mj-ea"/>
            </a:endParaRPr>
          </a:p>
        </p:txBody>
      </p:sp>
      <p:sp>
        <p:nvSpPr>
          <p:cNvPr id="7" name="スライド番号プレースホルダ 6"/>
          <p:cNvSpPr>
            <a:spLocks noGrp="1"/>
          </p:cNvSpPr>
          <p:nvPr>
            <p:ph type="sldNum" sz="quarter" idx="12"/>
          </p:nvPr>
        </p:nvSpPr>
        <p:spPr/>
        <p:txBody>
          <a:bodyPr/>
          <a:lstStyle/>
          <a:p>
            <a:fld id="{0E3293A3-EA7E-4597-A6F5-AF012796E155}" type="slidenum">
              <a:rPr kumimoji="1" lang="ja-JP" altLang="en-US" smtClean="0"/>
              <a:pPr/>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3995936" y="3068960"/>
          <a:ext cx="4536503" cy="2807335"/>
        </p:xfrm>
        <a:graphic>
          <a:graphicData uri="http://schemas.openxmlformats.org/drawingml/2006/table">
            <a:tbl>
              <a:tblPr firstRow="1" bandRow="1">
                <a:tableStyleId>{5C22544A-7EE6-4342-B048-85BDC9FD1C3A}</a:tableStyleId>
              </a:tblPr>
              <a:tblGrid>
                <a:gridCol w="694898"/>
                <a:gridCol w="768321"/>
                <a:gridCol w="768321"/>
                <a:gridCol w="768321"/>
                <a:gridCol w="768321"/>
                <a:gridCol w="768321"/>
              </a:tblGrid>
              <a:tr h="370840">
                <a:tc>
                  <a:txBody>
                    <a:bodyPr/>
                    <a:lstStyle/>
                    <a:p>
                      <a:pPr algn="ctr" fontAlgn="ctr"/>
                      <a:r>
                        <a:rPr lang="ja-JP" altLang="en-US" sz="1400" b="1" i="0" u="none" strike="noStrike" dirty="0">
                          <a:solidFill>
                            <a:schemeClr val="bg1"/>
                          </a:solidFill>
                          <a:latin typeface="Arial Black" pitchFamily="34" charset="0"/>
                        </a:rPr>
                        <a:t>年　次</a:t>
                      </a:r>
                    </a:p>
                  </a:txBody>
                  <a:tcPr marL="9525" marR="9525" marT="9525" marB="0" anchor="ctr"/>
                </a:tc>
                <a:tc>
                  <a:txBody>
                    <a:bodyPr/>
                    <a:lstStyle/>
                    <a:p>
                      <a:pPr algn="ctr" fontAlgn="ctr"/>
                      <a:r>
                        <a:rPr lang="en-US" altLang="ja-JP" sz="1200" b="1" i="0" u="none" strike="noStrike" dirty="0">
                          <a:solidFill>
                            <a:schemeClr val="bg1"/>
                          </a:solidFill>
                          <a:latin typeface="Arial Black" pitchFamily="34" charset="0"/>
                        </a:rPr>
                        <a:t>2002</a:t>
                      </a:r>
                      <a:r>
                        <a:rPr lang="ja-JP" altLang="en-US" sz="1200" b="1" i="0" u="none" strike="noStrike" dirty="0">
                          <a:solidFill>
                            <a:schemeClr val="bg1"/>
                          </a:solidFill>
                          <a:latin typeface="Arial Black" pitchFamily="34" charset="0"/>
                        </a:rPr>
                        <a:t>年</a:t>
                      </a:r>
                      <a:br>
                        <a:rPr lang="ja-JP" altLang="en-US" sz="1200" b="1" i="0" u="none" strike="noStrike" dirty="0">
                          <a:solidFill>
                            <a:schemeClr val="bg1"/>
                          </a:solidFill>
                          <a:latin typeface="Arial Black" pitchFamily="34" charset="0"/>
                        </a:rPr>
                      </a:br>
                      <a:r>
                        <a:rPr lang="ja-JP" altLang="en-US" sz="1200" b="1" i="0" u="none" strike="noStrike" dirty="0">
                          <a:solidFill>
                            <a:schemeClr val="bg1"/>
                          </a:solidFill>
                          <a:latin typeface="Arial Black" pitchFamily="34" charset="0"/>
                        </a:rPr>
                        <a:t>（</a:t>
                      </a:r>
                      <a:r>
                        <a:rPr lang="en-US" sz="1200" b="1" i="0" u="none" strike="noStrike" dirty="0">
                          <a:solidFill>
                            <a:schemeClr val="bg1"/>
                          </a:solidFill>
                          <a:latin typeface="Arial Black" pitchFamily="34" charset="0"/>
                        </a:rPr>
                        <a:t>Ｈ１４）</a:t>
                      </a:r>
                    </a:p>
                  </a:txBody>
                  <a:tcPr marL="9525" marR="9525" marT="9525" marB="0" anchor="ctr"/>
                </a:tc>
                <a:tc>
                  <a:txBody>
                    <a:bodyPr/>
                    <a:lstStyle/>
                    <a:p>
                      <a:pPr algn="ctr" fontAlgn="ctr"/>
                      <a:r>
                        <a:rPr lang="en-US" altLang="ja-JP" sz="1200" b="1" i="0" u="none" strike="noStrike" dirty="0">
                          <a:solidFill>
                            <a:schemeClr val="bg1"/>
                          </a:solidFill>
                          <a:latin typeface="Arial Black" pitchFamily="34" charset="0"/>
                        </a:rPr>
                        <a:t>2007</a:t>
                      </a:r>
                      <a:r>
                        <a:rPr lang="ja-JP" altLang="en-US" sz="1200" b="1" i="0" u="none" strike="noStrike" dirty="0">
                          <a:solidFill>
                            <a:schemeClr val="bg1"/>
                          </a:solidFill>
                          <a:latin typeface="Arial Black" pitchFamily="34" charset="0"/>
                        </a:rPr>
                        <a:t>年</a:t>
                      </a:r>
                      <a:br>
                        <a:rPr lang="ja-JP" altLang="en-US" sz="1200" b="1" i="0" u="none" strike="noStrike" dirty="0">
                          <a:solidFill>
                            <a:schemeClr val="bg1"/>
                          </a:solidFill>
                          <a:latin typeface="Arial Black" pitchFamily="34" charset="0"/>
                        </a:rPr>
                      </a:br>
                      <a:r>
                        <a:rPr lang="ja-JP" altLang="en-US" sz="1200" b="1" i="0" u="none" strike="noStrike" dirty="0">
                          <a:solidFill>
                            <a:schemeClr val="bg1"/>
                          </a:solidFill>
                          <a:latin typeface="Arial Black" pitchFamily="34" charset="0"/>
                        </a:rPr>
                        <a:t>（</a:t>
                      </a:r>
                      <a:r>
                        <a:rPr lang="en-US" sz="1200" b="1" i="0" u="none" strike="noStrike" dirty="0">
                          <a:solidFill>
                            <a:schemeClr val="bg1"/>
                          </a:solidFill>
                          <a:latin typeface="Arial Black" pitchFamily="34" charset="0"/>
                        </a:rPr>
                        <a:t>Ｈ１９）</a:t>
                      </a:r>
                    </a:p>
                  </a:txBody>
                  <a:tcPr marL="9525" marR="9525" marT="9525" marB="0" anchor="ctr"/>
                </a:tc>
                <a:tc>
                  <a:txBody>
                    <a:bodyPr/>
                    <a:lstStyle/>
                    <a:p>
                      <a:pPr algn="ctr" fontAlgn="ctr"/>
                      <a:r>
                        <a:rPr lang="en-US" altLang="ja-JP" sz="1200" b="1" i="0" u="none" strike="noStrike" dirty="0">
                          <a:solidFill>
                            <a:schemeClr val="bg1"/>
                          </a:solidFill>
                          <a:latin typeface="Arial Black" pitchFamily="34" charset="0"/>
                        </a:rPr>
                        <a:t>2012</a:t>
                      </a:r>
                      <a:r>
                        <a:rPr lang="ja-JP" altLang="en-US" sz="1200" b="1" i="0" u="none" strike="noStrike" dirty="0">
                          <a:solidFill>
                            <a:schemeClr val="bg1"/>
                          </a:solidFill>
                          <a:latin typeface="Arial Black" pitchFamily="34" charset="0"/>
                        </a:rPr>
                        <a:t>年</a:t>
                      </a:r>
                      <a:br>
                        <a:rPr lang="ja-JP" altLang="en-US" sz="1200" b="1" i="0" u="none" strike="noStrike" dirty="0">
                          <a:solidFill>
                            <a:schemeClr val="bg1"/>
                          </a:solidFill>
                          <a:latin typeface="Arial Black" pitchFamily="34" charset="0"/>
                        </a:rPr>
                      </a:br>
                      <a:r>
                        <a:rPr lang="ja-JP" altLang="en-US" sz="1200" b="1" i="0" u="none" strike="noStrike" dirty="0">
                          <a:solidFill>
                            <a:schemeClr val="bg1"/>
                          </a:solidFill>
                          <a:latin typeface="Arial Black" pitchFamily="34" charset="0"/>
                        </a:rPr>
                        <a:t>（</a:t>
                      </a:r>
                      <a:r>
                        <a:rPr lang="en-US" sz="1200" b="1" i="0" u="none" strike="noStrike" dirty="0">
                          <a:solidFill>
                            <a:schemeClr val="bg1"/>
                          </a:solidFill>
                          <a:latin typeface="Arial Black" pitchFamily="34" charset="0"/>
                        </a:rPr>
                        <a:t>Ｈ２３）</a:t>
                      </a:r>
                    </a:p>
                  </a:txBody>
                  <a:tcPr marL="9525" marR="9525" marT="9525" marB="0" anchor="ctr"/>
                </a:tc>
                <a:tc>
                  <a:txBody>
                    <a:bodyPr/>
                    <a:lstStyle/>
                    <a:p>
                      <a:pPr algn="ctr" fontAlgn="ctr"/>
                      <a:r>
                        <a:rPr lang="ja-JP" altLang="en-US" sz="1200" b="1" i="0" u="none" strike="noStrike" dirty="0">
                          <a:solidFill>
                            <a:schemeClr val="bg1"/>
                          </a:solidFill>
                          <a:latin typeface="Arial Black" pitchFamily="34" charset="0"/>
                        </a:rPr>
                        <a:t>伸び</a:t>
                      </a:r>
                      <a:br>
                        <a:rPr lang="ja-JP" altLang="en-US" sz="1200" b="1" i="0" u="none" strike="noStrike" dirty="0">
                          <a:solidFill>
                            <a:schemeClr val="bg1"/>
                          </a:solidFill>
                          <a:latin typeface="Arial Black" pitchFamily="34" charset="0"/>
                        </a:rPr>
                      </a:br>
                      <a:r>
                        <a:rPr lang="en-US" altLang="ja-JP" sz="1200" b="1" i="0" u="none" strike="noStrike" dirty="0">
                          <a:solidFill>
                            <a:schemeClr val="bg1"/>
                          </a:solidFill>
                          <a:latin typeface="Arial Black" pitchFamily="34" charset="0"/>
                        </a:rPr>
                        <a:t>2012</a:t>
                      </a:r>
                      <a:r>
                        <a:rPr lang="ja-JP" altLang="en-US" sz="1200" b="1" i="0" u="none" strike="noStrike" dirty="0">
                          <a:solidFill>
                            <a:schemeClr val="bg1"/>
                          </a:solidFill>
                          <a:latin typeface="Arial Black" pitchFamily="34" charset="0"/>
                        </a:rPr>
                        <a:t>／</a:t>
                      </a:r>
                      <a:r>
                        <a:rPr lang="en-US" altLang="ja-JP" sz="1200" b="1" i="0" u="none" strike="noStrike" dirty="0" smtClean="0">
                          <a:solidFill>
                            <a:schemeClr val="bg1"/>
                          </a:solidFill>
                          <a:latin typeface="Arial Black" pitchFamily="34" charset="0"/>
                        </a:rPr>
                        <a:t>2002 </a:t>
                      </a:r>
                      <a:endParaRPr lang="en-US" altLang="ja-JP" sz="1200" b="1" i="0" u="none" strike="noStrike" dirty="0">
                        <a:solidFill>
                          <a:schemeClr val="bg1"/>
                        </a:solidFill>
                        <a:latin typeface="Arial Black" pitchFamily="34" charset="0"/>
                      </a:endParaRPr>
                    </a:p>
                  </a:txBody>
                  <a:tcPr marL="9525" marR="9525" marT="9525" marB="0" anchor="ctr"/>
                </a:tc>
                <a:tc>
                  <a:txBody>
                    <a:bodyPr/>
                    <a:lstStyle/>
                    <a:p>
                      <a:pPr algn="ctr" fontAlgn="ctr"/>
                      <a:r>
                        <a:rPr lang="en-US" altLang="ja-JP" sz="1200" b="1" i="0" u="none" strike="noStrike" dirty="0">
                          <a:solidFill>
                            <a:schemeClr val="bg1"/>
                          </a:solidFill>
                          <a:latin typeface="Arial Black" pitchFamily="34" charset="0"/>
                        </a:rPr>
                        <a:t>65</a:t>
                      </a:r>
                      <a:r>
                        <a:rPr lang="ja-JP" altLang="en-US" sz="1200" b="1" i="0" u="none" strike="noStrike" dirty="0">
                          <a:solidFill>
                            <a:schemeClr val="bg1"/>
                          </a:solidFill>
                          <a:latin typeface="Arial Black" pitchFamily="34" charset="0"/>
                        </a:rPr>
                        <a:t>歳以上</a:t>
                      </a:r>
                      <a:br>
                        <a:rPr lang="ja-JP" altLang="en-US" sz="1200" b="1" i="0" u="none" strike="noStrike" dirty="0">
                          <a:solidFill>
                            <a:schemeClr val="bg1"/>
                          </a:solidFill>
                          <a:latin typeface="Arial Black" pitchFamily="34" charset="0"/>
                        </a:rPr>
                      </a:br>
                      <a:r>
                        <a:rPr lang="ja-JP" altLang="en-US" sz="1200" b="1" i="0" u="none" strike="noStrike" dirty="0">
                          <a:solidFill>
                            <a:schemeClr val="bg1"/>
                          </a:solidFill>
                          <a:latin typeface="Arial Black" pitchFamily="34" charset="0"/>
                        </a:rPr>
                        <a:t>人口割合</a:t>
                      </a:r>
                      <a:br>
                        <a:rPr lang="ja-JP" altLang="en-US" sz="1200" b="1" i="0" u="none" strike="noStrike" dirty="0">
                          <a:solidFill>
                            <a:schemeClr val="bg1"/>
                          </a:solidFill>
                          <a:latin typeface="Arial Black" pitchFamily="34" charset="0"/>
                        </a:rPr>
                      </a:br>
                      <a:r>
                        <a:rPr lang="ja-JP" altLang="en-US" sz="1200" b="1" i="0" u="none" strike="noStrike" dirty="0">
                          <a:solidFill>
                            <a:schemeClr val="bg1"/>
                          </a:solidFill>
                          <a:latin typeface="Arial Black" pitchFamily="34" charset="0"/>
                        </a:rPr>
                        <a:t>（</a:t>
                      </a:r>
                      <a:r>
                        <a:rPr lang="en-US" altLang="ja-JP" sz="1200" b="1" i="0" u="none" strike="noStrike" dirty="0">
                          <a:solidFill>
                            <a:schemeClr val="bg1"/>
                          </a:solidFill>
                          <a:latin typeface="Arial Black" pitchFamily="34" charset="0"/>
                        </a:rPr>
                        <a:t>2012</a:t>
                      </a:r>
                      <a:r>
                        <a:rPr lang="ja-JP" altLang="en-US" sz="1200" b="1" i="0" u="none" strike="noStrike" dirty="0">
                          <a:solidFill>
                            <a:schemeClr val="bg1"/>
                          </a:solidFill>
                          <a:latin typeface="Arial Black" pitchFamily="34" charset="0"/>
                        </a:rPr>
                        <a:t>）</a:t>
                      </a:r>
                    </a:p>
                  </a:txBody>
                  <a:tcPr marL="9525" marR="9525" marT="9525" marB="0" anchor="ctr"/>
                </a:tc>
              </a:tr>
              <a:tr h="70475">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飯　能</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21,712</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21,689</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21,812</a:t>
                      </a:r>
                    </a:p>
                  </a:txBody>
                  <a:tcPr marL="9525" marR="9525" marT="9525" marB="0" anchor="ctr"/>
                </a:tc>
                <a:tc>
                  <a:txBody>
                    <a:bodyPr/>
                    <a:lstStyle/>
                    <a:p>
                      <a:pPr algn="ctr" fontAlgn="ctr">
                        <a:lnSpc>
                          <a:spcPts val="1600"/>
                        </a:lnSpc>
                      </a:pPr>
                      <a:r>
                        <a:rPr lang="en-US" altLang="ja-JP" sz="1200" b="0" i="0" u="none" strike="noStrike" dirty="0">
                          <a:solidFill>
                            <a:srgbClr val="00B050"/>
                          </a:solidFill>
                          <a:latin typeface="Arial Black" pitchFamily="34" charset="0"/>
                          <a:ea typeface="HGS創英角ｺﾞｼｯｸUB" pitchFamily="50" charset="-128"/>
                        </a:rPr>
                        <a:t>1.00 </a:t>
                      </a:r>
                    </a:p>
                  </a:txBody>
                  <a:tcPr marL="9525" marR="9525" marT="9525" marB="0" anchor="ctr"/>
                </a:tc>
                <a:tc>
                  <a:txBody>
                    <a:bodyPr/>
                    <a:lstStyle/>
                    <a:p>
                      <a:pPr algn="ctr" fontAlgn="ctr">
                        <a:lnSpc>
                          <a:spcPts val="1600"/>
                        </a:lnSpc>
                      </a:pPr>
                      <a:r>
                        <a:rPr lang="en-US" altLang="ja-JP" sz="1200" b="0" i="0" u="none" strike="noStrike" dirty="0">
                          <a:solidFill>
                            <a:srgbClr val="FF0000"/>
                          </a:solidFill>
                          <a:latin typeface="Arial Black" pitchFamily="34" charset="0"/>
                          <a:ea typeface="HGS創英角ｺﾞｼｯｸUB" pitchFamily="50" charset="-128"/>
                        </a:rPr>
                        <a:t>23.7%</a:t>
                      </a:r>
                    </a:p>
                  </a:txBody>
                  <a:tcPr marL="9525" marR="9525" marT="9525" marB="0" anchor="ctr"/>
                </a:tc>
              </a:tr>
              <a:tr h="0">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精　明</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16,929</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16,823</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16,513</a:t>
                      </a:r>
                    </a:p>
                  </a:txBody>
                  <a:tcPr marL="9525" marR="9525" marT="9525" marB="0" anchor="ctr"/>
                </a:tc>
                <a:tc>
                  <a:txBody>
                    <a:bodyPr/>
                    <a:lstStyle/>
                    <a:p>
                      <a:pPr algn="ctr" fontAlgn="ctr">
                        <a:lnSpc>
                          <a:spcPts val="1600"/>
                        </a:lnSpc>
                      </a:pPr>
                      <a:r>
                        <a:rPr lang="en-US" altLang="ja-JP" sz="1200" b="0" i="0" u="none" strike="noStrike" dirty="0">
                          <a:solidFill>
                            <a:srgbClr val="00B050"/>
                          </a:solidFill>
                          <a:latin typeface="Arial Black" pitchFamily="34" charset="0"/>
                          <a:ea typeface="HGS創英角ｺﾞｼｯｸUB" pitchFamily="50" charset="-128"/>
                        </a:rPr>
                        <a:t>0.98 </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21.9%</a:t>
                      </a:r>
                    </a:p>
                  </a:txBody>
                  <a:tcPr marL="9525" marR="9525" marT="9525" marB="0" anchor="ctr"/>
                </a:tc>
              </a:tr>
              <a:tr h="149081">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加　治</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20,330</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19,971</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19,846</a:t>
                      </a:r>
                    </a:p>
                  </a:txBody>
                  <a:tcPr marL="9525" marR="9525" marT="9525" marB="0" anchor="ctr"/>
                </a:tc>
                <a:tc>
                  <a:txBody>
                    <a:bodyPr/>
                    <a:lstStyle/>
                    <a:p>
                      <a:pPr algn="ctr" fontAlgn="ctr">
                        <a:lnSpc>
                          <a:spcPts val="1600"/>
                        </a:lnSpc>
                      </a:pPr>
                      <a:r>
                        <a:rPr lang="en-US" altLang="ja-JP" sz="1200" b="0" i="0" u="none" strike="noStrike" dirty="0">
                          <a:solidFill>
                            <a:srgbClr val="00B050"/>
                          </a:solidFill>
                          <a:latin typeface="Arial Black" pitchFamily="34" charset="0"/>
                          <a:ea typeface="HGS創英角ｺﾞｼｯｸUB" pitchFamily="50" charset="-128"/>
                        </a:rPr>
                        <a:t>0.98 </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21.8%</a:t>
                      </a:r>
                    </a:p>
                  </a:txBody>
                  <a:tcPr marL="9525" marR="9525" marT="9525" marB="0" anchor="ctr"/>
                </a:tc>
              </a:tr>
              <a:tr h="80372">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美杉台</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4,851</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5,020</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5,875</a:t>
                      </a:r>
                    </a:p>
                  </a:txBody>
                  <a:tcPr marL="9525" marR="9525" marT="9525" marB="0" anchor="ctr"/>
                </a:tc>
                <a:tc>
                  <a:txBody>
                    <a:bodyPr/>
                    <a:lstStyle/>
                    <a:p>
                      <a:pPr algn="ctr" fontAlgn="ctr">
                        <a:lnSpc>
                          <a:spcPts val="1600"/>
                        </a:lnSpc>
                      </a:pPr>
                      <a:r>
                        <a:rPr lang="en-US" altLang="ja-JP" sz="1200" b="0" i="0" u="none" strike="noStrike" dirty="0">
                          <a:solidFill>
                            <a:srgbClr val="00B050"/>
                          </a:solidFill>
                          <a:latin typeface="Arial Black" pitchFamily="34" charset="0"/>
                          <a:ea typeface="HGS創英角ｺﾞｼｯｸUB" pitchFamily="50" charset="-128"/>
                        </a:rPr>
                        <a:t>1.21 </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15.9%</a:t>
                      </a:r>
                    </a:p>
                  </a:txBody>
                  <a:tcPr marL="9525" marR="9525" marT="9525" marB="0" anchor="ctr"/>
                </a:tc>
              </a:tr>
              <a:tr h="155679">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南高麗</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2,762</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2,870</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2,392</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0.87 </a:t>
                      </a:r>
                    </a:p>
                  </a:txBody>
                  <a:tcPr marL="9525" marR="9525" marT="9525" marB="0" anchor="ctr"/>
                </a:tc>
                <a:tc>
                  <a:txBody>
                    <a:bodyPr/>
                    <a:lstStyle/>
                    <a:p>
                      <a:pPr algn="ctr" fontAlgn="ctr">
                        <a:lnSpc>
                          <a:spcPts val="1600"/>
                        </a:lnSpc>
                      </a:pPr>
                      <a:r>
                        <a:rPr lang="en-US" altLang="ja-JP" sz="1200" b="0" i="0" u="none" strike="noStrike" dirty="0">
                          <a:solidFill>
                            <a:srgbClr val="FF0000"/>
                          </a:solidFill>
                          <a:latin typeface="Arial Black" pitchFamily="34" charset="0"/>
                          <a:ea typeface="HGS創英角ｺﾞｼｯｸUB" pitchFamily="50" charset="-128"/>
                        </a:rPr>
                        <a:t>29.5%</a:t>
                      </a:r>
                    </a:p>
                  </a:txBody>
                  <a:tcPr marL="9525" marR="9525" marT="9525" marB="0" anchor="ctr"/>
                </a:tc>
              </a:tr>
              <a:tr h="158978">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吾　野</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3,122</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2,763</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2,406</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0.77 </a:t>
                      </a:r>
                    </a:p>
                  </a:txBody>
                  <a:tcPr marL="9525" marR="9525" marT="9525" marB="0" anchor="ctr"/>
                </a:tc>
                <a:tc>
                  <a:txBody>
                    <a:bodyPr/>
                    <a:lstStyle/>
                    <a:p>
                      <a:pPr algn="ctr" fontAlgn="ctr">
                        <a:lnSpc>
                          <a:spcPts val="1600"/>
                        </a:lnSpc>
                      </a:pPr>
                      <a:r>
                        <a:rPr lang="en-US" altLang="ja-JP" sz="1200" b="0" i="0" u="none" strike="noStrike" dirty="0">
                          <a:solidFill>
                            <a:srgbClr val="FF0000"/>
                          </a:solidFill>
                          <a:latin typeface="Arial Black" pitchFamily="34" charset="0"/>
                          <a:ea typeface="HGS創英角ｺﾞｼｯｸUB" pitchFamily="50" charset="-128"/>
                        </a:rPr>
                        <a:t>31.2%</a:t>
                      </a:r>
                    </a:p>
                  </a:txBody>
                  <a:tcPr marL="9525" marR="9525" marT="9525" marB="0" anchor="ctr"/>
                </a:tc>
              </a:tr>
              <a:tr h="90269">
                <a:tc>
                  <a:txBody>
                    <a:bodyPr/>
                    <a:lstStyle/>
                    <a:p>
                      <a:pPr algn="ctr" fontAlgn="ctr">
                        <a:lnSpc>
                          <a:spcPts val="1600"/>
                        </a:lnSpc>
                      </a:pPr>
                      <a:r>
                        <a:rPr lang="ja-JP" altLang="en-US" sz="1200" b="0" i="0" u="none" strike="noStrike" dirty="0">
                          <a:solidFill>
                            <a:srgbClr val="000000"/>
                          </a:solidFill>
                          <a:latin typeface="Arial Black" pitchFamily="34" charset="0"/>
                          <a:ea typeface="HGS創英角ｺﾞｼｯｸUB" pitchFamily="50" charset="-128"/>
                        </a:rPr>
                        <a:t>東吾野</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2,702</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2,441</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2,176</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0.81 </a:t>
                      </a:r>
                    </a:p>
                  </a:txBody>
                  <a:tcPr marL="9525" marR="9525" marT="9525" marB="0" anchor="ctr"/>
                </a:tc>
                <a:tc>
                  <a:txBody>
                    <a:bodyPr/>
                    <a:lstStyle/>
                    <a:p>
                      <a:pPr algn="ctr" fontAlgn="ctr">
                        <a:lnSpc>
                          <a:spcPts val="1600"/>
                        </a:lnSpc>
                      </a:pPr>
                      <a:r>
                        <a:rPr lang="en-US" altLang="ja-JP" sz="1200" b="0" i="0" u="none" strike="noStrike" dirty="0">
                          <a:solidFill>
                            <a:srgbClr val="000000"/>
                          </a:solidFill>
                          <a:latin typeface="Arial Black" pitchFamily="34" charset="0"/>
                          <a:ea typeface="HGS創英角ｺﾞｼｯｸUB" pitchFamily="50" charset="-128"/>
                        </a:rPr>
                        <a:t>21.3%</a:t>
                      </a:r>
                    </a:p>
                  </a:txBody>
                  <a:tcPr marL="9525" marR="9525" marT="9525" marB="0" anchor="ctr"/>
                </a:tc>
              </a:tr>
              <a:tr h="93568">
                <a:tc>
                  <a:txBody>
                    <a:bodyPr/>
                    <a:lstStyle/>
                    <a:p>
                      <a:pPr algn="ctr" fontAlgn="ctr"/>
                      <a:r>
                        <a:rPr lang="ja-JP" altLang="en-US" sz="1200" b="0" i="0" u="none" strike="noStrike" dirty="0">
                          <a:solidFill>
                            <a:srgbClr val="000000"/>
                          </a:solidFill>
                          <a:latin typeface="Arial Black" pitchFamily="34" charset="0"/>
                          <a:ea typeface="HGS創英角ｺﾞｼｯｸUB" pitchFamily="50" charset="-128"/>
                        </a:rPr>
                        <a:t>原市場</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9,915</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9,161</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8,385</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0.85 </a:t>
                      </a:r>
                    </a:p>
                  </a:txBody>
                  <a:tcPr marL="9525" marR="9525" marT="9525" marB="0" anchor="ctr"/>
                </a:tc>
                <a:tc>
                  <a:txBody>
                    <a:bodyPr/>
                    <a:lstStyle/>
                    <a:p>
                      <a:pPr algn="ctr" fontAlgn="ctr"/>
                      <a:r>
                        <a:rPr lang="en-US" altLang="ja-JP" sz="1200" b="0" i="0" u="none" strike="noStrike" dirty="0">
                          <a:solidFill>
                            <a:srgbClr val="FF0000"/>
                          </a:solidFill>
                          <a:latin typeface="Arial Black" pitchFamily="34" charset="0"/>
                          <a:ea typeface="HGS創英角ｺﾞｼｯｸUB" pitchFamily="50" charset="-128"/>
                        </a:rPr>
                        <a:t>36.7%</a:t>
                      </a:r>
                    </a:p>
                  </a:txBody>
                  <a:tcPr marL="9525" marR="9525" marT="9525" marB="0" anchor="ctr"/>
                </a:tc>
              </a:tr>
              <a:tr h="117187">
                <a:tc>
                  <a:txBody>
                    <a:bodyPr/>
                    <a:lstStyle/>
                    <a:p>
                      <a:pPr algn="ctr" fontAlgn="ctr"/>
                      <a:r>
                        <a:rPr lang="ja-JP" altLang="en-US" sz="1200" b="0" i="0" u="none" strike="noStrike" dirty="0">
                          <a:solidFill>
                            <a:srgbClr val="000000"/>
                          </a:solidFill>
                          <a:latin typeface="Arial Black" pitchFamily="34" charset="0"/>
                          <a:ea typeface="HGS創英角ｺﾞｼｯｸUB" pitchFamily="50" charset="-128"/>
                        </a:rPr>
                        <a:t>名　栗</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2,724</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2,487</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2,209</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0.81 </a:t>
                      </a:r>
                    </a:p>
                  </a:txBody>
                  <a:tcPr marL="9525" marR="9525" marT="9525" marB="0" anchor="ctr"/>
                </a:tc>
                <a:tc>
                  <a:txBody>
                    <a:bodyPr/>
                    <a:lstStyle/>
                    <a:p>
                      <a:pPr algn="ctr" fontAlgn="ctr"/>
                      <a:r>
                        <a:rPr lang="en-US" altLang="ja-JP" sz="1200" b="0" i="0" u="none" strike="noStrike" dirty="0">
                          <a:solidFill>
                            <a:srgbClr val="FF0000"/>
                          </a:solidFill>
                          <a:latin typeface="Arial Black" pitchFamily="34" charset="0"/>
                          <a:ea typeface="HGS創英角ｺﾞｼｯｸUB" pitchFamily="50" charset="-128"/>
                        </a:rPr>
                        <a:t>36.0%</a:t>
                      </a:r>
                    </a:p>
                  </a:txBody>
                  <a:tcPr marL="9525" marR="9525" marT="9525" marB="0" anchor="ctr"/>
                </a:tc>
              </a:tr>
              <a:tr h="370840">
                <a:tc>
                  <a:txBody>
                    <a:bodyPr/>
                    <a:lstStyle/>
                    <a:p>
                      <a:pPr algn="ctr" fontAlgn="ctr"/>
                      <a:r>
                        <a:rPr lang="ja-JP" altLang="en-US" sz="1200" b="0" i="0" u="none" strike="noStrike" dirty="0" smtClean="0">
                          <a:solidFill>
                            <a:srgbClr val="000000"/>
                          </a:solidFill>
                          <a:latin typeface="Arial Black" pitchFamily="34" charset="0"/>
                          <a:ea typeface="HGS創英角ｺﾞｼｯｸUB" pitchFamily="50" charset="-128"/>
                        </a:rPr>
                        <a:t>飯能市</a:t>
                      </a:r>
                      <a:endParaRPr lang="en-US" altLang="ja-JP" sz="1200" b="0" i="0" u="none" strike="noStrike" dirty="0" smtClean="0">
                        <a:solidFill>
                          <a:srgbClr val="000000"/>
                        </a:solidFill>
                        <a:latin typeface="Arial Black" pitchFamily="34" charset="0"/>
                        <a:ea typeface="HGS創英角ｺﾞｼｯｸUB" pitchFamily="50" charset="-128"/>
                      </a:endParaRPr>
                    </a:p>
                    <a:p>
                      <a:pPr algn="ctr" fontAlgn="ctr"/>
                      <a:r>
                        <a:rPr lang="ja-JP" altLang="en-US" sz="1200" b="0" i="0" u="none" strike="noStrike" dirty="0" smtClean="0">
                          <a:solidFill>
                            <a:srgbClr val="000000"/>
                          </a:solidFill>
                          <a:latin typeface="Arial Black" pitchFamily="34" charset="0"/>
                          <a:ea typeface="HGS創英角ｺﾞｼｯｸUB" pitchFamily="50" charset="-128"/>
                        </a:rPr>
                        <a:t>全域</a:t>
                      </a:r>
                      <a:endParaRPr lang="ja-JP" altLang="en-US" sz="1200" b="0" i="0" u="none" strike="noStrike" dirty="0">
                        <a:solidFill>
                          <a:srgbClr val="000000"/>
                        </a:solidFill>
                        <a:latin typeface="Arial Black" pitchFamily="34" charset="0"/>
                        <a:ea typeface="HGS創英角ｺﾞｼｯｸUB" pitchFamily="50" charset="-128"/>
                      </a:endParaRP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85,047</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83,225</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81,614</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0.96 </a:t>
                      </a:r>
                    </a:p>
                  </a:txBody>
                  <a:tcPr marL="9525" marR="9525" marT="9525" marB="0" anchor="ctr"/>
                </a:tc>
                <a:tc>
                  <a:txBody>
                    <a:bodyPr/>
                    <a:lstStyle/>
                    <a:p>
                      <a:pPr algn="ctr" fontAlgn="ctr"/>
                      <a:r>
                        <a:rPr lang="en-US" altLang="ja-JP" sz="1200" b="0" i="0" u="none" strike="noStrike" dirty="0">
                          <a:solidFill>
                            <a:srgbClr val="000000"/>
                          </a:solidFill>
                          <a:latin typeface="Arial Black" pitchFamily="34" charset="0"/>
                          <a:ea typeface="HGS創英角ｺﾞｼｯｸUB" pitchFamily="50" charset="-128"/>
                        </a:rPr>
                        <a:t>23.2%</a:t>
                      </a:r>
                    </a:p>
                  </a:txBody>
                  <a:tcPr marL="9525" marR="9525" marT="9525" marB="0" anchor="ctr"/>
                </a:tc>
              </a:tr>
            </a:tbl>
          </a:graphicData>
        </a:graphic>
      </p:graphicFrame>
      <p:sp>
        <p:nvSpPr>
          <p:cNvPr id="4" name="テキスト ボックス 3"/>
          <p:cNvSpPr txBox="1"/>
          <p:nvPr/>
        </p:nvSpPr>
        <p:spPr>
          <a:xfrm>
            <a:off x="4067944" y="5949280"/>
            <a:ext cx="4680520" cy="253916"/>
          </a:xfrm>
          <a:prstGeom prst="rect">
            <a:avLst/>
          </a:prstGeom>
          <a:noFill/>
        </p:spPr>
        <p:txBody>
          <a:bodyPr wrap="square" rtlCol="0">
            <a:spAutoFit/>
          </a:bodyPr>
          <a:lstStyle/>
          <a:p>
            <a:r>
              <a:rPr kumimoji="1" lang="ja-JP" altLang="en-US" sz="1050" dirty="0" smtClean="0"/>
              <a:t>資料：</a:t>
            </a:r>
            <a:r>
              <a:rPr kumimoji="1" lang="en-US" altLang="ja-JP" sz="1050" dirty="0" smtClean="0"/>
              <a:t>H23</a:t>
            </a:r>
            <a:r>
              <a:rPr kumimoji="1" lang="ja-JP" altLang="en-US" sz="1050" dirty="0" smtClean="0"/>
              <a:t>年度飯能市統計書、埼玉県市町村町字別年齢階層別人口より作成</a:t>
            </a:r>
            <a:endParaRPr kumimoji="1" lang="ja-JP" altLang="en-US" sz="1050" dirty="0"/>
          </a:p>
        </p:txBody>
      </p:sp>
      <p:sp>
        <p:nvSpPr>
          <p:cNvPr id="5" name="テキスト ボックス 4"/>
          <p:cNvSpPr txBox="1"/>
          <p:nvPr/>
        </p:nvSpPr>
        <p:spPr>
          <a:xfrm>
            <a:off x="827584" y="1340768"/>
            <a:ext cx="7920880" cy="1169551"/>
          </a:xfrm>
          <a:prstGeom prst="rect">
            <a:avLst/>
          </a:prstGeom>
          <a:solidFill>
            <a:srgbClr val="FFFF99"/>
          </a:solidFill>
          <a:ln w="38100">
            <a:solidFill>
              <a:schemeClr val="tx2">
                <a:lumMod val="60000"/>
                <a:lumOff val="40000"/>
              </a:schemeClr>
            </a:solidFill>
          </a:ln>
        </p:spPr>
        <p:txBody>
          <a:bodyPr wrap="square" rtlCol="0">
            <a:spAutoFit/>
          </a:bodyPr>
          <a:lstStyle/>
          <a:p>
            <a:r>
              <a:rPr kumimoji="1" lang="ja-JP" altLang="en-US" sz="1400" dirty="0" smtClean="0">
                <a:latin typeface="Arial Black" pitchFamily="34" charset="0"/>
                <a:ea typeface="+mj-ea"/>
              </a:rPr>
              <a:t>飯能市の</a:t>
            </a:r>
            <a:r>
              <a:rPr lang="ja-JP" altLang="en-US" sz="1400" dirty="0" smtClean="0">
                <a:latin typeface="Arial Black" pitchFamily="34" charset="0"/>
                <a:ea typeface="+mj-ea"/>
              </a:rPr>
              <a:t>最近</a:t>
            </a:r>
            <a:r>
              <a:rPr lang="en-US" altLang="ja-JP" sz="1400" dirty="0" smtClean="0">
                <a:latin typeface="Arial Black" pitchFamily="34" charset="0"/>
                <a:ea typeface="+mj-ea"/>
              </a:rPr>
              <a:t>10</a:t>
            </a:r>
            <a:r>
              <a:rPr lang="ja-JP" altLang="en-US" sz="1400" dirty="0" smtClean="0">
                <a:latin typeface="Arial Black" pitchFamily="34" charset="0"/>
                <a:ea typeface="+mj-ea"/>
              </a:rPr>
              <a:t>年間の人口の推移は</a:t>
            </a:r>
            <a:r>
              <a:rPr lang="en-US" altLang="ja-JP" sz="1400" dirty="0" smtClean="0">
                <a:latin typeface="Arial Black" pitchFamily="34" charset="0"/>
                <a:ea typeface="+mj-ea"/>
              </a:rPr>
              <a:t>0.96</a:t>
            </a:r>
            <a:r>
              <a:rPr lang="ja-JP" altLang="en-US" sz="1400" dirty="0" smtClean="0">
                <a:latin typeface="Arial Black" pitchFamily="34" charset="0"/>
                <a:ea typeface="+mj-ea"/>
              </a:rPr>
              <a:t>と減少している。これを地区別にみると、飯能地区は現状維持、住宅開発が行われた美杉台地区は</a:t>
            </a:r>
            <a:r>
              <a:rPr lang="en-US" altLang="ja-JP" sz="1400" dirty="0" smtClean="0">
                <a:latin typeface="Arial Black" pitchFamily="34" charset="0"/>
                <a:ea typeface="+mj-ea"/>
              </a:rPr>
              <a:t>1.21</a:t>
            </a:r>
            <a:r>
              <a:rPr lang="ja-JP" altLang="en-US" sz="1400" dirty="0" smtClean="0">
                <a:latin typeface="Arial Black" pitchFamily="34" charset="0"/>
                <a:ea typeface="+mj-ea"/>
              </a:rPr>
              <a:t>と増加、精明地区、加治地区は減少しているものの市域全域の減少率と比べ、小さなものとなっている。</a:t>
            </a:r>
            <a:r>
              <a:rPr kumimoji="1" lang="ja-JP" altLang="en-US" sz="1400" dirty="0" smtClean="0">
                <a:latin typeface="Arial Black" pitchFamily="34" charset="0"/>
                <a:ea typeface="+mj-ea"/>
              </a:rPr>
              <a:t>概して、市域中西部が大きく減少している</a:t>
            </a:r>
            <a:r>
              <a:rPr lang="ja-JP" altLang="en-US" sz="1400" dirty="0" smtClean="0">
                <a:latin typeface="Arial Black" pitchFamily="34" charset="0"/>
                <a:ea typeface="+mj-ea"/>
              </a:rPr>
              <a:t>。</a:t>
            </a:r>
            <a:endParaRPr lang="en-US" altLang="ja-JP" sz="1400" dirty="0" smtClean="0">
              <a:latin typeface="Arial Black" pitchFamily="34" charset="0"/>
              <a:ea typeface="+mj-ea"/>
            </a:endParaRPr>
          </a:p>
          <a:p>
            <a:r>
              <a:rPr kumimoji="1" lang="en-US" altLang="ja-JP" sz="1400" dirty="0" smtClean="0">
                <a:latin typeface="Arial Black" pitchFamily="34" charset="0"/>
                <a:ea typeface="+mj-ea"/>
              </a:rPr>
              <a:t>65</a:t>
            </a:r>
            <a:r>
              <a:rPr kumimoji="1" lang="ja-JP" altLang="en-US" sz="1400" dirty="0" smtClean="0">
                <a:latin typeface="Arial Black" pitchFamily="34" charset="0"/>
                <a:ea typeface="+mj-ea"/>
              </a:rPr>
              <a:t>歳以上の人口の割合を見ると古くから市街地が形成された飯能地区を始め、南高麗地区、吾野地区、原市場地区、名栗地区で高齢者の割合が高い。</a:t>
            </a:r>
            <a:endParaRPr kumimoji="1" lang="ja-JP" altLang="en-US" sz="1400" dirty="0">
              <a:latin typeface="Arial Black" pitchFamily="34" charset="0"/>
              <a:ea typeface="+mj-ea"/>
            </a:endParaRPr>
          </a:p>
        </p:txBody>
      </p:sp>
      <p:sp>
        <p:nvSpPr>
          <p:cNvPr id="6" name="テキスト ボックス 5"/>
          <p:cNvSpPr txBox="1"/>
          <p:nvPr/>
        </p:nvSpPr>
        <p:spPr>
          <a:xfrm>
            <a:off x="395536" y="764704"/>
            <a:ext cx="5976664" cy="369332"/>
          </a:xfrm>
          <a:prstGeom prst="rect">
            <a:avLst/>
          </a:prstGeom>
          <a:noFill/>
        </p:spPr>
        <p:txBody>
          <a:bodyPr wrap="square" rtlCol="0">
            <a:spAutoFit/>
          </a:bodyPr>
          <a:lstStyle/>
          <a:p>
            <a:r>
              <a:rPr lang="ja-JP" altLang="en-US" dirty="0" smtClean="0"/>
              <a:t>　</a:t>
            </a:r>
            <a:r>
              <a:rPr kumimoji="1" lang="ja-JP" altLang="en-US" dirty="0" smtClean="0"/>
              <a:t>■地区別に見た人口推移、高齢化</a:t>
            </a:r>
            <a:endParaRPr kumimoji="1" lang="ja-JP" altLang="en-US" dirty="0"/>
          </a:p>
        </p:txBody>
      </p:sp>
      <p:sp>
        <p:nvSpPr>
          <p:cNvPr id="7" name="テキスト ボックス 6"/>
          <p:cNvSpPr txBox="1"/>
          <p:nvPr/>
        </p:nvSpPr>
        <p:spPr>
          <a:xfrm>
            <a:off x="4355976" y="2636912"/>
            <a:ext cx="3923928" cy="369332"/>
          </a:xfrm>
          <a:prstGeom prst="rect">
            <a:avLst/>
          </a:prstGeom>
          <a:noFill/>
        </p:spPr>
        <p:txBody>
          <a:bodyPr wrap="square" rtlCol="0">
            <a:spAutoFit/>
          </a:bodyPr>
          <a:lstStyle/>
          <a:p>
            <a:pPr algn="ctr"/>
            <a:r>
              <a:rPr lang="ja-JP" altLang="en-US" dirty="0" smtClean="0"/>
              <a:t>　</a:t>
            </a:r>
            <a:r>
              <a:rPr lang="ja-JP" altLang="en-US" sz="1400" b="1" dirty="0" smtClean="0">
                <a:latin typeface="+mj-ea"/>
                <a:ea typeface="+mj-ea"/>
              </a:rPr>
              <a:t>人口の伸びと</a:t>
            </a:r>
            <a:r>
              <a:rPr lang="en-US" altLang="ja-JP" sz="1400" b="1" dirty="0" smtClean="0">
                <a:latin typeface="+mj-ea"/>
                <a:ea typeface="+mj-ea"/>
              </a:rPr>
              <a:t>65</a:t>
            </a:r>
            <a:r>
              <a:rPr lang="ja-JP" altLang="en-US" sz="1400" b="1" dirty="0" smtClean="0">
                <a:latin typeface="+mj-ea"/>
                <a:ea typeface="+mj-ea"/>
              </a:rPr>
              <a:t>歳以上人口の割合</a:t>
            </a:r>
            <a:endParaRPr kumimoji="1" lang="ja-JP" altLang="en-US" sz="1400" b="1" dirty="0">
              <a:latin typeface="+mj-ea"/>
              <a:ea typeface="+mj-ea"/>
            </a:endParaRPr>
          </a:p>
        </p:txBody>
      </p:sp>
      <p:sp>
        <p:nvSpPr>
          <p:cNvPr id="8" name="スライド番号プレースホルダ 7"/>
          <p:cNvSpPr>
            <a:spLocks noGrp="1"/>
          </p:cNvSpPr>
          <p:nvPr>
            <p:ph type="sldNum" sz="quarter" idx="12"/>
          </p:nvPr>
        </p:nvSpPr>
        <p:spPr/>
        <p:txBody>
          <a:bodyPr/>
          <a:lstStyle/>
          <a:p>
            <a:fld id="{0E3293A3-EA7E-4597-A6F5-AF012796E155}" type="slidenum">
              <a:rPr kumimoji="1" lang="ja-JP" altLang="en-US" smtClean="0"/>
              <a:pPr/>
              <a:t>4</a:t>
            </a:fld>
            <a:endParaRPr kumimoji="1" lang="ja-JP" altLang="en-US"/>
          </a:p>
        </p:txBody>
      </p:sp>
      <p:pic>
        <p:nvPicPr>
          <p:cNvPr id="9" name="図 8" descr="地区区部lt.jpg"/>
          <p:cNvPicPr>
            <a:picLocks noChangeAspect="1"/>
          </p:cNvPicPr>
          <p:nvPr/>
        </p:nvPicPr>
        <p:blipFill>
          <a:blip r:embed="rId2" cstate="print"/>
          <a:stretch>
            <a:fillRect/>
          </a:stretch>
        </p:blipFill>
        <p:spPr>
          <a:xfrm>
            <a:off x="539552" y="3861048"/>
            <a:ext cx="3456384" cy="2340855"/>
          </a:xfrm>
          <a:prstGeom prst="rect">
            <a:avLst/>
          </a:prstGeom>
        </p:spPr>
      </p:pic>
      <p:sp>
        <p:nvSpPr>
          <p:cNvPr id="10" name="テキスト ボックス 9"/>
          <p:cNvSpPr txBox="1"/>
          <p:nvPr/>
        </p:nvSpPr>
        <p:spPr>
          <a:xfrm>
            <a:off x="539552" y="3573016"/>
            <a:ext cx="1728192" cy="307777"/>
          </a:xfrm>
          <a:prstGeom prst="rect">
            <a:avLst/>
          </a:prstGeom>
          <a:noFill/>
        </p:spPr>
        <p:txBody>
          <a:bodyPr wrap="square" rtlCol="0">
            <a:spAutoFit/>
          </a:bodyPr>
          <a:lstStyle/>
          <a:p>
            <a:r>
              <a:rPr kumimoji="1" lang="ja-JP" altLang="en-US" sz="1400" b="1" dirty="0" smtClean="0"/>
              <a:t>（地区区分図）</a:t>
            </a:r>
            <a:endParaRPr kumimoji="1" lang="ja-JP" altLang="en-US" sz="1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descr="ＰＴゾーン区分全手段1009.jpg"/>
          <p:cNvPicPr>
            <a:picLocks noChangeAspect="1"/>
          </p:cNvPicPr>
          <p:nvPr/>
        </p:nvPicPr>
        <p:blipFill>
          <a:blip r:embed="rId2" cstate="print"/>
          <a:stretch>
            <a:fillRect/>
          </a:stretch>
        </p:blipFill>
        <p:spPr>
          <a:xfrm>
            <a:off x="1907704" y="1700808"/>
            <a:ext cx="7092280" cy="4795733"/>
          </a:xfrm>
          <a:prstGeom prst="rect">
            <a:avLst/>
          </a:prstGeom>
        </p:spPr>
      </p:pic>
      <p:sp>
        <p:nvSpPr>
          <p:cNvPr id="3" name="テキスト ボックス 2"/>
          <p:cNvSpPr txBox="1"/>
          <p:nvPr/>
        </p:nvSpPr>
        <p:spPr>
          <a:xfrm>
            <a:off x="107504" y="332656"/>
            <a:ext cx="4752528" cy="523220"/>
          </a:xfrm>
          <a:prstGeom prst="rect">
            <a:avLst/>
          </a:prstGeom>
          <a:noFill/>
        </p:spPr>
        <p:txBody>
          <a:bodyPr wrap="square" rtlCol="0">
            <a:spAutoFit/>
          </a:bodyPr>
          <a:lstStyle/>
          <a:p>
            <a:r>
              <a:rPr lang="ja-JP" altLang="en-US" sz="1600" b="1" dirty="0" smtClean="0"/>
              <a:t>２）</a:t>
            </a:r>
            <a:r>
              <a:rPr kumimoji="1" lang="ja-JP" altLang="en-US" sz="1600" b="1" dirty="0" smtClean="0"/>
              <a:t>市内及び周辺における人々の移動</a:t>
            </a:r>
            <a:endParaRPr kumimoji="1" lang="en-US" altLang="ja-JP" sz="1600" b="1" dirty="0" smtClean="0"/>
          </a:p>
          <a:p>
            <a:r>
              <a:rPr lang="ja-JP" altLang="en-US" sz="1200" dirty="0" smtClean="0"/>
              <a:t>　　　　資料：Ｈ</a:t>
            </a:r>
            <a:r>
              <a:rPr lang="en-US" altLang="ja-JP" sz="1200" dirty="0" smtClean="0"/>
              <a:t>20</a:t>
            </a:r>
            <a:r>
              <a:rPr lang="ja-JP" altLang="en-US" sz="1200" dirty="0" smtClean="0"/>
              <a:t>　東京都市圏パーソントリップ調査より集計</a:t>
            </a:r>
            <a:endParaRPr kumimoji="1" lang="ja-JP" altLang="en-US" sz="1200" dirty="0"/>
          </a:p>
        </p:txBody>
      </p:sp>
      <p:sp>
        <p:nvSpPr>
          <p:cNvPr id="4" name="テキスト ボックス 3"/>
          <p:cNvSpPr txBox="1"/>
          <p:nvPr/>
        </p:nvSpPr>
        <p:spPr>
          <a:xfrm>
            <a:off x="2987824" y="1700808"/>
            <a:ext cx="2016224" cy="461665"/>
          </a:xfrm>
          <a:prstGeom prst="rect">
            <a:avLst/>
          </a:prstGeom>
          <a:noFill/>
        </p:spPr>
        <p:txBody>
          <a:bodyPr wrap="square" rtlCol="0">
            <a:spAutoFit/>
          </a:bodyPr>
          <a:lstStyle/>
          <a:p>
            <a:pPr algn="ctr"/>
            <a:r>
              <a:rPr kumimoji="1" lang="ja-JP" altLang="en-US" sz="1200" dirty="0" smtClean="0"/>
              <a:t>飯能市を発着するトリップの相手先（全目的・全手段）</a:t>
            </a:r>
            <a:endParaRPr kumimoji="1" lang="ja-JP" altLang="en-US" sz="1200" dirty="0"/>
          </a:p>
        </p:txBody>
      </p:sp>
      <p:sp>
        <p:nvSpPr>
          <p:cNvPr id="5" name="テキスト ボックス 4"/>
          <p:cNvSpPr txBox="1"/>
          <p:nvPr/>
        </p:nvSpPr>
        <p:spPr>
          <a:xfrm>
            <a:off x="323528" y="980728"/>
            <a:ext cx="8496944" cy="584775"/>
          </a:xfrm>
          <a:prstGeom prst="rect">
            <a:avLst/>
          </a:prstGeom>
          <a:solidFill>
            <a:srgbClr val="FFFF99"/>
          </a:solidFill>
          <a:ln w="38100">
            <a:solidFill>
              <a:schemeClr val="tx2">
                <a:lumMod val="60000"/>
                <a:lumOff val="40000"/>
              </a:schemeClr>
            </a:solidFill>
          </a:ln>
        </p:spPr>
        <p:txBody>
          <a:bodyPr wrap="square" rtlCol="0">
            <a:spAutoFit/>
          </a:bodyPr>
          <a:lstStyle/>
          <a:p>
            <a:r>
              <a:rPr lang="ja-JP" altLang="en-US" sz="1600" b="1" dirty="0" smtClean="0"/>
              <a:t>飯能市域を発着する交通量（発生集中量）は、約</a:t>
            </a:r>
            <a:r>
              <a:rPr lang="en-US" altLang="ja-JP" sz="1600" b="1" dirty="0" smtClean="0"/>
              <a:t>336,000</a:t>
            </a:r>
            <a:r>
              <a:rPr lang="ja-JP" altLang="en-US" sz="1600" b="1" dirty="0" smtClean="0"/>
              <a:t>トリップエンド。このうち、飯能市域で完結する交通量は、　約</a:t>
            </a:r>
            <a:r>
              <a:rPr lang="en-US" altLang="ja-JP" sz="1600" b="1" dirty="0" smtClean="0"/>
              <a:t>190,000</a:t>
            </a:r>
            <a:r>
              <a:rPr lang="ja-JP" altLang="en-US" sz="1600" b="1" dirty="0" smtClean="0"/>
              <a:t>トリップエンド（</a:t>
            </a:r>
            <a:r>
              <a:rPr lang="en-US" altLang="ja-JP" sz="1600" b="1" dirty="0" smtClean="0"/>
              <a:t>56.6</a:t>
            </a:r>
            <a:r>
              <a:rPr lang="ja-JP" altLang="en-US" sz="1600" b="1" dirty="0" smtClean="0"/>
              <a:t>％）。</a:t>
            </a:r>
            <a:r>
              <a:rPr kumimoji="1" lang="ja-JP" altLang="en-US" sz="1600" b="1" dirty="0" smtClean="0"/>
              <a:t>東西方向の人の流れが顕著である。</a:t>
            </a:r>
            <a:endParaRPr kumimoji="1" lang="ja-JP" altLang="en-US" sz="1600" b="1" dirty="0"/>
          </a:p>
        </p:txBody>
      </p:sp>
      <p:sp>
        <p:nvSpPr>
          <p:cNvPr id="7" name="テキスト ボックス 6"/>
          <p:cNvSpPr txBox="1"/>
          <p:nvPr/>
        </p:nvSpPr>
        <p:spPr>
          <a:xfrm>
            <a:off x="0" y="4725144"/>
            <a:ext cx="2843808" cy="276999"/>
          </a:xfrm>
          <a:prstGeom prst="rect">
            <a:avLst/>
          </a:prstGeom>
          <a:noFill/>
        </p:spPr>
        <p:txBody>
          <a:bodyPr wrap="square" rtlCol="0">
            <a:spAutoFit/>
          </a:bodyPr>
          <a:lstStyle/>
          <a:p>
            <a:r>
              <a:rPr lang="ja-JP" altLang="en-US" sz="1200" dirty="0" smtClean="0"/>
              <a:t>目的別にみた人々の移動（交通手段）</a:t>
            </a:r>
            <a:endParaRPr kumimoji="1" lang="ja-JP" altLang="en-US" sz="1200" dirty="0"/>
          </a:p>
        </p:txBody>
      </p:sp>
      <p:sp>
        <p:nvSpPr>
          <p:cNvPr id="8" name="テキスト ボックス 7"/>
          <p:cNvSpPr txBox="1"/>
          <p:nvPr/>
        </p:nvSpPr>
        <p:spPr>
          <a:xfrm>
            <a:off x="323528" y="1700808"/>
            <a:ext cx="2520280" cy="1015663"/>
          </a:xfrm>
          <a:prstGeom prst="rect">
            <a:avLst/>
          </a:prstGeom>
          <a:noFill/>
        </p:spPr>
        <p:txBody>
          <a:bodyPr wrap="square" rtlCol="0">
            <a:spAutoFit/>
          </a:bodyPr>
          <a:lstStyle/>
          <a:p>
            <a:pPr algn="just"/>
            <a:r>
              <a:rPr lang="ja-JP" altLang="en-US" sz="1200" b="1" dirty="0" smtClean="0"/>
              <a:t>飯能市を発着するトリップの相手先は、飯能市及び隣接する市町等（多摩地域を含める）で約</a:t>
            </a:r>
            <a:r>
              <a:rPr lang="en-US" altLang="ja-JP" sz="1200" b="1" dirty="0" smtClean="0"/>
              <a:t>262,500</a:t>
            </a:r>
            <a:r>
              <a:rPr lang="ja-JP" altLang="en-US" sz="1200" b="1" dirty="0" smtClean="0"/>
              <a:t>トリップエンドであり、発生集中量全体の</a:t>
            </a:r>
            <a:r>
              <a:rPr lang="en-US" altLang="ja-JP" sz="1200" b="1" dirty="0" smtClean="0"/>
              <a:t>78.0</a:t>
            </a:r>
            <a:r>
              <a:rPr lang="ja-JP" altLang="en-US" sz="1200" b="1" dirty="0" smtClean="0"/>
              <a:t>％を占める。</a:t>
            </a:r>
            <a:endParaRPr kumimoji="1" lang="ja-JP" altLang="en-US" sz="1200" b="1" dirty="0"/>
          </a:p>
        </p:txBody>
      </p:sp>
      <p:sp>
        <p:nvSpPr>
          <p:cNvPr id="9" name="スライド番号プレースホルダ 8"/>
          <p:cNvSpPr>
            <a:spLocks noGrp="1"/>
          </p:cNvSpPr>
          <p:nvPr>
            <p:ph type="sldNum" sz="quarter" idx="12"/>
          </p:nvPr>
        </p:nvSpPr>
        <p:spPr/>
        <p:txBody>
          <a:bodyPr/>
          <a:lstStyle/>
          <a:p>
            <a:fld id="{0E3293A3-EA7E-4597-A6F5-AF012796E155}" type="slidenum">
              <a:rPr kumimoji="1" lang="ja-JP" altLang="en-US" smtClean="0">
                <a:solidFill>
                  <a:schemeClr val="tx1"/>
                </a:solidFill>
              </a:rPr>
              <a:pPr/>
              <a:t>5</a:t>
            </a:fld>
            <a:endParaRPr kumimoji="1" lang="ja-JP" altLang="en-US" dirty="0">
              <a:solidFill>
                <a:schemeClr val="tx1"/>
              </a:solidFill>
            </a:endParaRPr>
          </a:p>
        </p:txBody>
      </p:sp>
      <p:sp>
        <p:nvSpPr>
          <p:cNvPr id="12" name="テキスト ボックス 11"/>
          <p:cNvSpPr txBox="1"/>
          <p:nvPr/>
        </p:nvSpPr>
        <p:spPr>
          <a:xfrm>
            <a:off x="7524328" y="5733256"/>
            <a:ext cx="720080" cy="230832"/>
          </a:xfrm>
          <a:prstGeom prst="rect">
            <a:avLst/>
          </a:prstGeom>
          <a:noFill/>
        </p:spPr>
        <p:txBody>
          <a:bodyPr wrap="square" rtlCol="0">
            <a:spAutoFit/>
          </a:bodyPr>
          <a:lstStyle/>
          <a:p>
            <a:pPr algn="ctr"/>
            <a:r>
              <a:rPr lang="en-US" altLang="ja-JP" sz="900" dirty="0" smtClean="0">
                <a:latin typeface="Arial Black" pitchFamily="34" charset="0"/>
              </a:rPr>
              <a:t>11,483</a:t>
            </a:r>
            <a:endParaRPr kumimoji="1" lang="ja-JP" altLang="en-US" sz="900" dirty="0">
              <a:latin typeface="Arial Black" pitchFamily="34" charset="0"/>
            </a:endParaRPr>
          </a:p>
        </p:txBody>
      </p:sp>
      <p:sp>
        <p:nvSpPr>
          <p:cNvPr id="13" name="テキスト ボックス 12"/>
          <p:cNvSpPr txBox="1"/>
          <p:nvPr/>
        </p:nvSpPr>
        <p:spPr>
          <a:xfrm>
            <a:off x="4716016" y="5949280"/>
            <a:ext cx="720080" cy="230832"/>
          </a:xfrm>
          <a:prstGeom prst="rect">
            <a:avLst/>
          </a:prstGeom>
          <a:noFill/>
        </p:spPr>
        <p:txBody>
          <a:bodyPr wrap="square" rtlCol="0">
            <a:spAutoFit/>
          </a:bodyPr>
          <a:lstStyle/>
          <a:p>
            <a:pPr algn="ctr"/>
            <a:r>
              <a:rPr lang="en-US" altLang="ja-JP" sz="900" dirty="0" smtClean="0">
                <a:latin typeface="Arial Black" pitchFamily="34" charset="0"/>
              </a:rPr>
              <a:t>20,472</a:t>
            </a:r>
            <a:endParaRPr kumimoji="1" lang="ja-JP" altLang="en-US" sz="900" dirty="0">
              <a:latin typeface="Arial Black" pitchFamily="34" charset="0"/>
            </a:endParaRPr>
          </a:p>
        </p:txBody>
      </p:sp>
      <p:sp>
        <p:nvSpPr>
          <p:cNvPr id="14" name="テキスト ボックス 13"/>
          <p:cNvSpPr txBox="1"/>
          <p:nvPr/>
        </p:nvSpPr>
        <p:spPr>
          <a:xfrm>
            <a:off x="7020272" y="4725144"/>
            <a:ext cx="720080" cy="230832"/>
          </a:xfrm>
          <a:prstGeom prst="rect">
            <a:avLst/>
          </a:prstGeom>
          <a:noFill/>
        </p:spPr>
        <p:txBody>
          <a:bodyPr wrap="square" rtlCol="0">
            <a:spAutoFit/>
          </a:bodyPr>
          <a:lstStyle/>
          <a:p>
            <a:pPr algn="ctr"/>
            <a:r>
              <a:rPr lang="en-US" altLang="ja-JP" sz="900" dirty="0" smtClean="0">
                <a:latin typeface="Arial Black" pitchFamily="34" charset="0"/>
              </a:rPr>
              <a:t>10,328</a:t>
            </a:r>
            <a:endParaRPr kumimoji="1" lang="ja-JP" altLang="en-US" sz="900" dirty="0">
              <a:latin typeface="Arial Black" pitchFamily="34" charset="0"/>
            </a:endParaRPr>
          </a:p>
        </p:txBody>
      </p:sp>
      <p:sp>
        <p:nvSpPr>
          <p:cNvPr id="15" name="テキスト ボックス 14"/>
          <p:cNvSpPr txBox="1"/>
          <p:nvPr/>
        </p:nvSpPr>
        <p:spPr>
          <a:xfrm>
            <a:off x="6156176" y="5301208"/>
            <a:ext cx="720080" cy="230832"/>
          </a:xfrm>
          <a:prstGeom prst="rect">
            <a:avLst/>
          </a:prstGeom>
          <a:noFill/>
        </p:spPr>
        <p:txBody>
          <a:bodyPr wrap="square" rtlCol="0">
            <a:spAutoFit/>
          </a:bodyPr>
          <a:lstStyle/>
          <a:p>
            <a:pPr algn="ctr"/>
            <a:r>
              <a:rPr lang="en-US" altLang="ja-JP" sz="900" dirty="0" smtClean="0">
                <a:latin typeface="Arial Black" pitchFamily="34" charset="0"/>
              </a:rPr>
              <a:t>28,345</a:t>
            </a:r>
            <a:endParaRPr kumimoji="1" lang="ja-JP" altLang="en-US" sz="900" dirty="0">
              <a:latin typeface="Arial Black" pitchFamily="34" charset="0"/>
            </a:endParaRPr>
          </a:p>
        </p:txBody>
      </p:sp>
      <p:sp>
        <p:nvSpPr>
          <p:cNvPr id="16" name="テキスト ボックス 15"/>
          <p:cNvSpPr txBox="1"/>
          <p:nvPr/>
        </p:nvSpPr>
        <p:spPr>
          <a:xfrm>
            <a:off x="4644008" y="6453336"/>
            <a:ext cx="3240360" cy="230832"/>
          </a:xfrm>
          <a:prstGeom prst="rect">
            <a:avLst/>
          </a:prstGeom>
          <a:noFill/>
        </p:spPr>
        <p:txBody>
          <a:bodyPr wrap="square" rtlCol="0">
            <a:spAutoFit/>
          </a:bodyPr>
          <a:lstStyle/>
          <a:p>
            <a:r>
              <a:rPr kumimoji="1" lang="ja-JP" altLang="en-US" sz="900" dirty="0" smtClean="0"/>
              <a:t>注）図中数値は発生集中量（トリップエンド）を示す。</a:t>
            </a:r>
            <a:endParaRPr kumimoji="1" lang="ja-JP" altLang="en-US" sz="900" dirty="0"/>
          </a:p>
        </p:txBody>
      </p:sp>
      <p:sp>
        <p:nvSpPr>
          <p:cNvPr id="17" name="テキスト ボックス 16"/>
          <p:cNvSpPr txBox="1"/>
          <p:nvPr/>
        </p:nvSpPr>
        <p:spPr>
          <a:xfrm>
            <a:off x="6660232" y="2492896"/>
            <a:ext cx="2376264" cy="923330"/>
          </a:xfrm>
          <a:prstGeom prst="rect">
            <a:avLst/>
          </a:prstGeom>
          <a:solidFill>
            <a:schemeClr val="bg1"/>
          </a:solidFill>
        </p:spPr>
        <p:txBody>
          <a:bodyPr wrap="square" rtlCol="0">
            <a:spAutoFit/>
          </a:bodyPr>
          <a:lstStyle/>
          <a:p>
            <a:r>
              <a:rPr kumimoji="1" lang="ja-JP" altLang="en-US" sz="900" dirty="0" smtClean="0"/>
              <a:t>その他ゾーンとの発生集中量</a:t>
            </a:r>
            <a:endParaRPr kumimoji="1" lang="en-US" altLang="ja-JP" sz="900" dirty="0" smtClean="0"/>
          </a:p>
          <a:p>
            <a:endParaRPr lang="en-US" altLang="ja-JP" sz="900" dirty="0" smtClean="0"/>
          </a:p>
          <a:p>
            <a:r>
              <a:rPr lang="ja-JP" altLang="en-US" sz="900" dirty="0" smtClean="0">
                <a:latin typeface="Arial Black" pitchFamily="34" charset="0"/>
              </a:rPr>
              <a:t>東京区部　 　</a:t>
            </a:r>
            <a:r>
              <a:rPr lang="en-US" altLang="ja-JP" sz="900" dirty="0" smtClean="0">
                <a:latin typeface="Arial Black" pitchFamily="34" charset="0"/>
              </a:rPr>
              <a:t>15,733</a:t>
            </a:r>
            <a:r>
              <a:rPr lang="ja-JP" altLang="en-US" sz="900" dirty="0" smtClean="0">
                <a:latin typeface="Arial Black" pitchFamily="34" charset="0"/>
              </a:rPr>
              <a:t>　トリップエンド</a:t>
            </a:r>
            <a:endParaRPr lang="en-US" altLang="ja-JP" sz="900" dirty="0" smtClean="0">
              <a:latin typeface="Arial Black" pitchFamily="34" charset="0"/>
            </a:endParaRPr>
          </a:p>
          <a:p>
            <a:r>
              <a:rPr kumimoji="1" lang="ja-JP" altLang="en-US" sz="900" dirty="0" smtClean="0">
                <a:latin typeface="Arial Black" pitchFamily="34" charset="0"/>
              </a:rPr>
              <a:t>埼玉県（左対象区域以外）</a:t>
            </a:r>
            <a:endParaRPr kumimoji="1" lang="en-US" altLang="ja-JP" sz="900" dirty="0" smtClean="0">
              <a:latin typeface="Arial Black" pitchFamily="34" charset="0"/>
            </a:endParaRPr>
          </a:p>
          <a:p>
            <a:r>
              <a:rPr lang="ja-JP" altLang="en-US" sz="900" dirty="0" smtClean="0">
                <a:latin typeface="Arial Black" pitchFamily="34" charset="0"/>
              </a:rPr>
              <a:t>　　　　　　　 　</a:t>
            </a:r>
            <a:r>
              <a:rPr lang="en-US" altLang="ja-JP" sz="900" dirty="0" smtClean="0">
                <a:latin typeface="Arial Black" pitchFamily="34" charset="0"/>
              </a:rPr>
              <a:t>33,221 </a:t>
            </a:r>
            <a:r>
              <a:rPr lang="ja-JP" altLang="en-US" sz="900" dirty="0" smtClean="0">
                <a:latin typeface="Arial Black" pitchFamily="34" charset="0"/>
              </a:rPr>
              <a:t>トリップエンド</a:t>
            </a:r>
            <a:endParaRPr lang="en-US" altLang="ja-JP" sz="900" dirty="0" smtClean="0">
              <a:latin typeface="Arial Black" pitchFamily="34" charset="0"/>
            </a:endParaRPr>
          </a:p>
          <a:p>
            <a:r>
              <a:rPr lang="ja-JP" altLang="en-US" sz="900" dirty="0" smtClean="0">
                <a:latin typeface="Arial Black" pitchFamily="34" charset="0"/>
              </a:rPr>
              <a:t>その他　　　　  </a:t>
            </a:r>
            <a:r>
              <a:rPr lang="en-US" altLang="ja-JP" sz="900" dirty="0" smtClean="0">
                <a:latin typeface="Arial Black" pitchFamily="34" charset="0"/>
              </a:rPr>
              <a:t>4,298 </a:t>
            </a:r>
            <a:r>
              <a:rPr lang="ja-JP" altLang="en-US" sz="900" dirty="0" smtClean="0">
                <a:latin typeface="Arial Black" pitchFamily="34" charset="0"/>
              </a:rPr>
              <a:t>トリップエンド</a:t>
            </a:r>
            <a:endParaRPr kumimoji="1" lang="ja-JP" altLang="en-US" sz="900" dirty="0">
              <a:latin typeface="Arial Black" pitchFamily="34" charset="0"/>
            </a:endParaRPr>
          </a:p>
        </p:txBody>
      </p:sp>
      <p:sp>
        <p:nvSpPr>
          <p:cNvPr id="18" name="テキスト ボックス 17"/>
          <p:cNvSpPr txBox="1"/>
          <p:nvPr/>
        </p:nvSpPr>
        <p:spPr>
          <a:xfrm>
            <a:off x="323528" y="4005064"/>
            <a:ext cx="1800200" cy="707886"/>
          </a:xfrm>
          <a:prstGeom prst="rect">
            <a:avLst/>
          </a:prstGeom>
          <a:noFill/>
        </p:spPr>
        <p:txBody>
          <a:bodyPr wrap="square" rtlCol="0">
            <a:spAutoFit/>
          </a:bodyPr>
          <a:lstStyle/>
          <a:p>
            <a:r>
              <a:rPr lang="ja-JP" altLang="en-US" sz="1000" dirty="0" smtClean="0"/>
              <a:t>代表交通手段：</a:t>
            </a:r>
            <a:endParaRPr lang="en-US" altLang="ja-JP" sz="1000" dirty="0" smtClean="0"/>
          </a:p>
          <a:p>
            <a:r>
              <a:rPr lang="ja-JP" altLang="en-US" sz="1000" dirty="0" smtClean="0"/>
              <a:t>出発地から目的地まで主に、最も長く利用すると考えられる交通手段を表す。</a:t>
            </a:r>
            <a:endParaRPr kumimoji="1" lang="ja-JP" altLang="en-US" sz="1000" dirty="0"/>
          </a:p>
        </p:txBody>
      </p:sp>
      <p:sp>
        <p:nvSpPr>
          <p:cNvPr id="19" name="テキスト ボックス 18"/>
          <p:cNvSpPr txBox="1"/>
          <p:nvPr/>
        </p:nvSpPr>
        <p:spPr>
          <a:xfrm>
            <a:off x="6588224" y="1988840"/>
            <a:ext cx="2555776" cy="369332"/>
          </a:xfrm>
          <a:prstGeom prst="rect">
            <a:avLst/>
          </a:prstGeom>
          <a:noFill/>
        </p:spPr>
        <p:txBody>
          <a:bodyPr wrap="square" rtlCol="0">
            <a:spAutoFit/>
          </a:bodyPr>
          <a:lstStyle/>
          <a:p>
            <a:r>
              <a:rPr lang="ja-JP" altLang="en-US" sz="900" dirty="0" smtClean="0">
                <a:latin typeface="Arial Black" pitchFamily="34" charset="0"/>
                <a:ea typeface="+mj-ea"/>
              </a:rPr>
              <a:t>飯能市域からの発生集中量</a:t>
            </a:r>
            <a:endParaRPr lang="en-US" altLang="ja-JP" sz="900" dirty="0" smtClean="0">
              <a:latin typeface="Arial Black" pitchFamily="34" charset="0"/>
              <a:ea typeface="+mj-ea"/>
            </a:endParaRPr>
          </a:p>
          <a:p>
            <a:r>
              <a:rPr lang="ja-JP" altLang="en-US" sz="900" dirty="0" smtClean="0">
                <a:latin typeface="Arial Black" pitchFamily="34" charset="0"/>
                <a:ea typeface="+mj-ea"/>
              </a:rPr>
              <a:t>　　　　　　　　　</a:t>
            </a:r>
            <a:r>
              <a:rPr lang="en-US" altLang="ja-JP" sz="900" dirty="0" smtClean="0">
                <a:latin typeface="Arial Black" pitchFamily="34" charset="0"/>
                <a:ea typeface="+mj-ea"/>
              </a:rPr>
              <a:t>336,213</a:t>
            </a:r>
            <a:r>
              <a:rPr lang="ja-JP" altLang="en-US" sz="900" dirty="0" smtClean="0">
                <a:latin typeface="Arial Black" pitchFamily="34" charset="0"/>
                <a:ea typeface="+mj-ea"/>
              </a:rPr>
              <a:t>トリップエンド</a:t>
            </a:r>
            <a:endParaRPr lang="en-US" altLang="ja-JP" sz="900" dirty="0" smtClean="0">
              <a:latin typeface="Arial Black" pitchFamily="34" charset="0"/>
              <a:ea typeface="+mj-ea"/>
            </a:endParaRPr>
          </a:p>
        </p:txBody>
      </p:sp>
      <p:sp>
        <p:nvSpPr>
          <p:cNvPr id="20" name="テキスト ボックス 19"/>
          <p:cNvSpPr txBox="1"/>
          <p:nvPr/>
        </p:nvSpPr>
        <p:spPr>
          <a:xfrm>
            <a:off x="2555776" y="3284984"/>
            <a:ext cx="1944216" cy="369332"/>
          </a:xfrm>
          <a:prstGeom prst="rect">
            <a:avLst/>
          </a:prstGeom>
          <a:noFill/>
        </p:spPr>
        <p:txBody>
          <a:bodyPr wrap="square" rtlCol="0">
            <a:spAutoFit/>
          </a:bodyPr>
          <a:lstStyle/>
          <a:p>
            <a:r>
              <a:rPr kumimoji="1" lang="ja-JP" altLang="en-US" sz="900" dirty="0" smtClean="0">
                <a:latin typeface="Arial Black" pitchFamily="34" charset="0"/>
                <a:ea typeface="+mj-ea"/>
              </a:rPr>
              <a:t>飯能市域で完結する発生集中量</a:t>
            </a:r>
            <a:endParaRPr kumimoji="1" lang="en-US" altLang="ja-JP" sz="900" dirty="0" smtClean="0">
              <a:latin typeface="Arial Black" pitchFamily="34" charset="0"/>
              <a:ea typeface="+mj-ea"/>
            </a:endParaRPr>
          </a:p>
          <a:p>
            <a:r>
              <a:rPr lang="ja-JP" altLang="en-US" sz="900" dirty="0" smtClean="0">
                <a:latin typeface="Arial Black" pitchFamily="34" charset="0"/>
                <a:ea typeface="+mj-ea"/>
              </a:rPr>
              <a:t>　</a:t>
            </a:r>
            <a:r>
              <a:rPr kumimoji="1" lang="en-US" altLang="ja-JP" sz="900" dirty="0" smtClean="0">
                <a:latin typeface="Arial Black" pitchFamily="34" charset="0"/>
                <a:ea typeface="+mj-ea"/>
              </a:rPr>
              <a:t>190,268</a:t>
            </a:r>
            <a:r>
              <a:rPr kumimoji="1" lang="ja-JP" altLang="en-US" sz="900" dirty="0" smtClean="0">
                <a:latin typeface="Arial Black" pitchFamily="34" charset="0"/>
                <a:ea typeface="+mj-ea"/>
              </a:rPr>
              <a:t>トリップエンド</a:t>
            </a:r>
            <a:r>
              <a:rPr lang="ja-JP" altLang="en-US" sz="900" dirty="0" smtClean="0">
                <a:latin typeface="Arial Black" pitchFamily="34" charset="0"/>
                <a:ea typeface="+mj-ea"/>
              </a:rPr>
              <a:t>（</a:t>
            </a:r>
            <a:r>
              <a:rPr lang="en-US" altLang="ja-JP" sz="900" dirty="0" smtClean="0">
                <a:latin typeface="Arial Black" pitchFamily="34" charset="0"/>
                <a:ea typeface="+mj-ea"/>
              </a:rPr>
              <a:t>56.6</a:t>
            </a:r>
            <a:r>
              <a:rPr lang="ja-JP" altLang="en-US" sz="900" dirty="0" smtClean="0">
                <a:latin typeface="Arial Black" pitchFamily="34" charset="0"/>
                <a:ea typeface="+mj-ea"/>
              </a:rPr>
              <a:t>％）</a:t>
            </a:r>
            <a:endParaRPr kumimoji="1" lang="ja-JP" altLang="en-US" sz="900" dirty="0">
              <a:latin typeface="Arial Black" pitchFamily="34" charset="0"/>
              <a:ea typeface="+mj-ea"/>
            </a:endParaRPr>
          </a:p>
        </p:txBody>
      </p:sp>
      <p:sp>
        <p:nvSpPr>
          <p:cNvPr id="23" name="テキスト ボックス 22"/>
          <p:cNvSpPr txBox="1"/>
          <p:nvPr/>
        </p:nvSpPr>
        <p:spPr>
          <a:xfrm>
            <a:off x="323528" y="2924944"/>
            <a:ext cx="1944216" cy="1015663"/>
          </a:xfrm>
          <a:prstGeom prst="rect">
            <a:avLst/>
          </a:prstGeom>
          <a:noFill/>
        </p:spPr>
        <p:txBody>
          <a:bodyPr wrap="square" rtlCol="0">
            <a:spAutoFit/>
          </a:bodyPr>
          <a:lstStyle/>
          <a:p>
            <a:pPr algn="just"/>
            <a:r>
              <a:rPr lang="ja-JP" altLang="en-US" sz="1200" b="1" dirty="0" smtClean="0"/>
              <a:t>飯能市を発着するトリップの代表交通手段は、全目的では自動車が</a:t>
            </a:r>
            <a:r>
              <a:rPr lang="en-US" altLang="ja-JP" sz="1200" b="1" dirty="0" smtClean="0"/>
              <a:t>56.8</a:t>
            </a:r>
            <a:r>
              <a:rPr lang="ja-JP" altLang="en-US" sz="1200" b="1" dirty="0" smtClean="0"/>
              <a:t>％と最も大きい。路線バスは</a:t>
            </a:r>
            <a:r>
              <a:rPr lang="en-US" altLang="ja-JP" sz="1200" b="1" dirty="0" smtClean="0"/>
              <a:t>1.2</a:t>
            </a:r>
            <a:r>
              <a:rPr lang="ja-JP" altLang="en-US" sz="1200" b="1" dirty="0" smtClean="0"/>
              <a:t>％である。</a:t>
            </a:r>
            <a:endParaRPr kumimoji="1" lang="ja-JP" altLang="en-US" sz="1200" b="1" dirty="0"/>
          </a:p>
        </p:txBody>
      </p:sp>
      <p:sp>
        <p:nvSpPr>
          <p:cNvPr id="21" name="テキスト ボックス 20"/>
          <p:cNvSpPr txBox="1"/>
          <p:nvPr/>
        </p:nvSpPr>
        <p:spPr>
          <a:xfrm>
            <a:off x="5436096" y="3645024"/>
            <a:ext cx="720080" cy="230832"/>
          </a:xfrm>
          <a:prstGeom prst="rect">
            <a:avLst/>
          </a:prstGeom>
          <a:noFill/>
        </p:spPr>
        <p:txBody>
          <a:bodyPr wrap="square" rtlCol="0">
            <a:spAutoFit/>
          </a:bodyPr>
          <a:lstStyle/>
          <a:p>
            <a:r>
              <a:rPr lang="en-US" altLang="ja-JP" sz="900" dirty="0" smtClean="0">
                <a:latin typeface="Arial Black" pitchFamily="34" charset="0"/>
              </a:rPr>
              <a:t>17,685</a:t>
            </a:r>
            <a:endParaRPr kumimoji="1" lang="ja-JP" altLang="en-US" sz="900" dirty="0">
              <a:latin typeface="Arial Black" pitchFamily="34" charset="0"/>
            </a:endParaRPr>
          </a:p>
        </p:txBody>
      </p:sp>
      <p:sp>
        <p:nvSpPr>
          <p:cNvPr id="24" name="テキスト ボックス 23"/>
          <p:cNvSpPr txBox="1"/>
          <p:nvPr/>
        </p:nvSpPr>
        <p:spPr>
          <a:xfrm>
            <a:off x="4427984" y="2708920"/>
            <a:ext cx="720080" cy="230832"/>
          </a:xfrm>
          <a:prstGeom prst="rect">
            <a:avLst/>
          </a:prstGeom>
          <a:noFill/>
        </p:spPr>
        <p:txBody>
          <a:bodyPr wrap="square" rtlCol="0">
            <a:spAutoFit/>
          </a:bodyPr>
          <a:lstStyle/>
          <a:p>
            <a:pPr algn="ctr"/>
            <a:r>
              <a:rPr lang="en-US" altLang="ja-JP" sz="900" dirty="0" smtClean="0">
                <a:latin typeface="Arial Black" pitchFamily="34" charset="0"/>
              </a:rPr>
              <a:t>653</a:t>
            </a:r>
            <a:endParaRPr kumimoji="1" lang="ja-JP" altLang="en-US" sz="900" dirty="0">
              <a:latin typeface="Arial Black" pitchFamily="34" charset="0"/>
            </a:endParaRPr>
          </a:p>
        </p:txBody>
      </p:sp>
      <p:sp>
        <p:nvSpPr>
          <p:cNvPr id="25" name="テキスト ボックス 24"/>
          <p:cNvSpPr txBox="1"/>
          <p:nvPr/>
        </p:nvSpPr>
        <p:spPr>
          <a:xfrm>
            <a:off x="5436096" y="2348880"/>
            <a:ext cx="720080" cy="230832"/>
          </a:xfrm>
          <a:prstGeom prst="rect">
            <a:avLst/>
          </a:prstGeom>
          <a:noFill/>
        </p:spPr>
        <p:txBody>
          <a:bodyPr wrap="square" rtlCol="0">
            <a:spAutoFit/>
          </a:bodyPr>
          <a:lstStyle/>
          <a:p>
            <a:pPr algn="ctr"/>
            <a:r>
              <a:rPr lang="en-US" altLang="ja-JP" sz="900" dirty="0" smtClean="0">
                <a:latin typeface="Arial Black" pitchFamily="34" charset="0"/>
              </a:rPr>
              <a:t>510</a:t>
            </a:r>
            <a:endParaRPr kumimoji="1" lang="ja-JP" altLang="en-US" sz="900" dirty="0">
              <a:latin typeface="Arial Black" pitchFamily="34" charset="0"/>
            </a:endParaRPr>
          </a:p>
        </p:txBody>
      </p:sp>
      <p:sp>
        <p:nvSpPr>
          <p:cNvPr id="26" name="テキスト ボックス 25"/>
          <p:cNvSpPr txBox="1"/>
          <p:nvPr/>
        </p:nvSpPr>
        <p:spPr>
          <a:xfrm>
            <a:off x="5004048" y="3284984"/>
            <a:ext cx="720080" cy="230832"/>
          </a:xfrm>
          <a:prstGeom prst="rect">
            <a:avLst/>
          </a:prstGeom>
          <a:noFill/>
        </p:spPr>
        <p:txBody>
          <a:bodyPr wrap="square" rtlCol="0">
            <a:spAutoFit/>
          </a:bodyPr>
          <a:lstStyle/>
          <a:p>
            <a:pPr algn="ctr"/>
            <a:r>
              <a:rPr lang="en-US" altLang="ja-JP" sz="900" dirty="0" smtClean="0">
                <a:latin typeface="Arial Black" pitchFamily="34" charset="0"/>
              </a:rPr>
              <a:t>3,267</a:t>
            </a:r>
            <a:endParaRPr kumimoji="1" lang="ja-JP" altLang="en-US" sz="900" dirty="0">
              <a:latin typeface="Arial Black"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179512" y="5002429"/>
            <a:ext cx="3816424" cy="162340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p:nvPr/>
        </p:nvGraphicFramePr>
        <p:xfrm>
          <a:off x="3851920" y="404664"/>
          <a:ext cx="5292080" cy="30952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p:cNvGraphicFramePr/>
          <p:nvPr/>
        </p:nvGraphicFramePr>
        <p:xfrm>
          <a:off x="3855072" y="3501008"/>
          <a:ext cx="5288928" cy="3095213"/>
        </p:xfrm>
        <a:graphic>
          <a:graphicData uri="http://schemas.openxmlformats.org/drawingml/2006/chart">
            <c:chart xmlns:c="http://schemas.openxmlformats.org/drawingml/2006/chart" xmlns:r="http://schemas.openxmlformats.org/officeDocument/2006/relationships" r:id="rId3"/>
          </a:graphicData>
        </a:graphic>
      </p:graphicFrame>
      <p:sp>
        <p:nvSpPr>
          <p:cNvPr id="5" name="円/楕円 4"/>
          <p:cNvSpPr/>
          <p:nvPr/>
        </p:nvSpPr>
        <p:spPr>
          <a:xfrm>
            <a:off x="4932040" y="2780928"/>
            <a:ext cx="504056" cy="504056"/>
          </a:xfrm>
          <a:prstGeom prst="ellipse">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004048" y="5877272"/>
            <a:ext cx="504056" cy="504056"/>
          </a:xfrm>
          <a:prstGeom prst="ellipse">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6588224" y="5373216"/>
            <a:ext cx="504056" cy="504056"/>
          </a:xfrm>
          <a:prstGeom prst="ellipse">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6660232" y="2276872"/>
            <a:ext cx="504056" cy="504056"/>
          </a:xfrm>
          <a:prstGeom prst="ellipse">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6300192" y="1556792"/>
            <a:ext cx="504056" cy="504056"/>
          </a:xfrm>
          <a:prstGeom prst="ellipse">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6300192" y="4653136"/>
            <a:ext cx="504056" cy="504056"/>
          </a:xfrm>
          <a:prstGeom prst="ellipse">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51520" y="404664"/>
            <a:ext cx="3816424" cy="2554545"/>
          </a:xfrm>
          <a:prstGeom prst="rect">
            <a:avLst/>
          </a:prstGeom>
          <a:solidFill>
            <a:srgbClr val="FFFF99"/>
          </a:solidFill>
          <a:ln w="38100">
            <a:solidFill>
              <a:schemeClr val="tx2">
                <a:lumMod val="60000"/>
                <a:lumOff val="40000"/>
              </a:schemeClr>
            </a:solidFill>
          </a:ln>
        </p:spPr>
        <p:txBody>
          <a:bodyPr wrap="square" rtlCol="0">
            <a:spAutoFit/>
          </a:bodyPr>
          <a:lstStyle/>
          <a:p>
            <a:r>
              <a:rPr kumimoji="1" lang="ja-JP" altLang="en-US" sz="1600" b="1" dirty="0" smtClean="0"/>
              <a:t>■交通手段</a:t>
            </a:r>
            <a:endParaRPr kumimoji="1" lang="en-US" altLang="ja-JP" sz="1600" b="1" dirty="0" smtClean="0"/>
          </a:p>
          <a:p>
            <a:r>
              <a:rPr kumimoji="1" lang="ja-JP" altLang="en-US" sz="1600" b="1" dirty="0" smtClean="0">
                <a:latin typeface="+mj-ea"/>
                <a:ea typeface="+mj-ea"/>
              </a:rPr>
              <a:t>飯能市域を発地着地とするトリップの代表交通手段のうち路線バスの利用率は発生、集中ともに</a:t>
            </a:r>
            <a:r>
              <a:rPr kumimoji="1" lang="en-US" altLang="ja-JP" sz="1600" b="1" dirty="0" smtClean="0">
                <a:latin typeface="+mj-ea"/>
                <a:ea typeface="+mj-ea"/>
              </a:rPr>
              <a:t>1.2</a:t>
            </a:r>
            <a:r>
              <a:rPr kumimoji="1" lang="ja-JP" altLang="en-US" sz="1600" b="1" dirty="0" smtClean="0">
                <a:latin typeface="+mj-ea"/>
                <a:ea typeface="+mj-ea"/>
              </a:rPr>
              <a:t>％。</a:t>
            </a:r>
            <a:endParaRPr kumimoji="1" lang="en-US" altLang="ja-JP" sz="1600" b="1" dirty="0" smtClean="0">
              <a:latin typeface="+mj-ea"/>
              <a:ea typeface="+mj-ea"/>
            </a:endParaRPr>
          </a:p>
          <a:p>
            <a:r>
              <a:rPr kumimoji="1" lang="ja-JP" altLang="en-US" sz="1600" b="1" dirty="0" smtClean="0">
                <a:latin typeface="+mj-ea"/>
                <a:ea typeface="+mj-ea"/>
              </a:rPr>
              <a:t>路線バス利用が相対的に多いゾーン</a:t>
            </a:r>
            <a:endParaRPr kumimoji="1" lang="en-US" altLang="ja-JP" sz="1600" b="1" dirty="0" smtClean="0">
              <a:latin typeface="+mj-ea"/>
              <a:ea typeface="+mj-ea"/>
            </a:endParaRPr>
          </a:p>
          <a:p>
            <a:r>
              <a:rPr kumimoji="1" lang="ja-JP" altLang="en-US" sz="1600" b="1" dirty="0" smtClean="0">
                <a:latin typeface="+mj-ea"/>
                <a:ea typeface="+mj-ea"/>
              </a:rPr>
              <a:t>　　　</a:t>
            </a:r>
            <a:r>
              <a:rPr kumimoji="1" lang="en-US" altLang="ja-JP" sz="1600" b="1" dirty="0" smtClean="0">
                <a:latin typeface="+mj-ea"/>
                <a:ea typeface="+mj-ea"/>
              </a:rPr>
              <a:t>33106</a:t>
            </a:r>
            <a:r>
              <a:rPr kumimoji="1" lang="ja-JP" altLang="en-US" sz="1600" b="1" dirty="0" smtClean="0">
                <a:latin typeface="+mj-ea"/>
                <a:ea typeface="+mj-ea"/>
              </a:rPr>
              <a:t>ゾーン（名栗地区）</a:t>
            </a:r>
            <a:endParaRPr kumimoji="1" lang="en-US" altLang="ja-JP" sz="1600" b="1" dirty="0" smtClean="0">
              <a:latin typeface="+mj-ea"/>
              <a:ea typeface="+mj-ea"/>
            </a:endParaRPr>
          </a:p>
          <a:p>
            <a:r>
              <a:rPr lang="ja-JP" altLang="en-US" sz="1600" b="1" dirty="0" smtClean="0">
                <a:latin typeface="+mj-ea"/>
                <a:ea typeface="+mj-ea"/>
              </a:rPr>
              <a:t>　　　　　　　　　　</a:t>
            </a:r>
            <a:r>
              <a:rPr kumimoji="1" lang="ja-JP" altLang="en-US" sz="1600" b="1" dirty="0" smtClean="0">
                <a:latin typeface="+mj-ea"/>
                <a:ea typeface="+mj-ea"/>
              </a:rPr>
              <a:t>発生</a:t>
            </a:r>
            <a:r>
              <a:rPr kumimoji="1" lang="en-US" altLang="ja-JP" sz="1600" b="1" dirty="0" smtClean="0">
                <a:latin typeface="+mj-ea"/>
                <a:ea typeface="+mj-ea"/>
              </a:rPr>
              <a:t>3.7</a:t>
            </a:r>
            <a:r>
              <a:rPr lang="ja-JP" altLang="en-US" sz="1600" b="1" dirty="0" smtClean="0">
                <a:latin typeface="+mj-ea"/>
                <a:ea typeface="+mj-ea"/>
              </a:rPr>
              <a:t>％集中</a:t>
            </a:r>
            <a:r>
              <a:rPr lang="en-US" altLang="ja-JP" sz="1600" b="1" dirty="0" smtClean="0">
                <a:latin typeface="+mj-ea"/>
                <a:ea typeface="+mj-ea"/>
              </a:rPr>
              <a:t>4.8</a:t>
            </a:r>
            <a:r>
              <a:rPr lang="ja-JP" altLang="en-US" sz="1600" b="1" dirty="0" smtClean="0">
                <a:latin typeface="+mj-ea"/>
                <a:ea typeface="+mj-ea"/>
              </a:rPr>
              <a:t>％　</a:t>
            </a:r>
            <a:endParaRPr lang="en-US" altLang="ja-JP" sz="1600" b="1" dirty="0" smtClean="0">
              <a:latin typeface="+mj-ea"/>
              <a:ea typeface="+mj-ea"/>
            </a:endParaRPr>
          </a:p>
          <a:p>
            <a:r>
              <a:rPr lang="ja-JP" altLang="en-US" sz="1600" b="1" dirty="0" smtClean="0">
                <a:latin typeface="+mj-ea"/>
                <a:ea typeface="+mj-ea"/>
              </a:rPr>
              <a:t>　　　　　　　→路線バスの重要性</a:t>
            </a:r>
            <a:endParaRPr lang="en-US" altLang="ja-JP" sz="1600" b="1" dirty="0" smtClean="0">
              <a:latin typeface="+mj-ea"/>
              <a:ea typeface="+mj-ea"/>
            </a:endParaRPr>
          </a:p>
          <a:p>
            <a:r>
              <a:rPr kumimoji="1" lang="ja-JP" altLang="en-US" sz="1600" b="1" dirty="0" smtClean="0">
                <a:latin typeface="+mj-ea"/>
                <a:ea typeface="+mj-ea"/>
              </a:rPr>
              <a:t>クルマ利用が相対的に多いゾーン</a:t>
            </a:r>
            <a:endParaRPr kumimoji="1" lang="en-US" altLang="ja-JP" sz="1600" b="1" dirty="0" smtClean="0">
              <a:latin typeface="+mj-ea"/>
              <a:ea typeface="+mj-ea"/>
            </a:endParaRPr>
          </a:p>
          <a:p>
            <a:r>
              <a:rPr lang="ja-JP" altLang="en-US" sz="1600" b="1" dirty="0" smtClean="0">
                <a:latin typeface="+mj-ea"/>
                <a:ea typeface="+mj-ea"/>
              </a:rPr>
              <a:t>　</a:t>
            </a:r>
            <a:r>
              <a:rPr lang="en-US" altLang="ja-JP" sz="1600" b="1" dirty="0" smtClean="0">
                <a:latin typeface="+mj-ea"/>
                <a:ea typeface="+mj-ea"/>
              </a:rPr>
              <a:t>33101</a:t>
            </a:r>
            <a:r>
              <a:rPr lang="ja-JP" altLang="en-US" sz="1600" b="1" dirty="0" err="1" smtClean="0">
                <a:latin typeface="+mj-ea"/>
                <a:ea typeface="+mj-ea"/>
              </a:rPr>
              <a:t>、</a:t>
            </a:r>
            <a:r>
              <a:rPr lang="en-US" altLang="ja-JP" sz="1600" b="1" dirty="0" smtClean="0">
                <a:latin typeface="+mj-ea"/>
                <a:ea typeface="+mj-ea"/>
              </a:rPr>
              <a:t>33104</a:t>
            </a:r>
            <a:r>
              <a:rPr lang="ja-JP" altLang="en-US" sz="1600" b="1" dirty="0" smtClean="0">
                <a:latin typeface="+mj-ea"/>
                <a:ea typeface="+mj-ea"/>
              </a:rPr>
              <a:t>ゾーン</a:t>
            </a:r>
            <a:endParaRPr lang="en-US" altLang="ja-JP" sz="1600" b="1" dirty="0" smtClean="0">
              <a:latin typeface="+mj-ea"/>
              <a:ea typeface="+mj-ea"/>
            </a:endParaRPr>
          </a:p>
        </p:txBody>
      </p:sp>
      <p:pic>
        <p:nvPicPr>
          <p:cNvPr id="15" name="図 14" descr="ＰＴゾーン区分org.jpg"/>
          <p:cNvPicPr>
            <a:picLocks noChangeAspect="1"/>
          </p:cNvPicPr>
          <p:nvPr/>
        </p:nvPicPr>
        <p:blipFill>
          <a:blip r:embed="rId4" cstate="print"/>
          <a:stretch>
            <a:fillRect/>
          </a:stretch>
        </p:blipFill>
        <p:spPr>
          <a:xfrm>
            <a:off x="251520" y="3140968"/>
            <a:ext cx="2952328" cy="2002384"/>
          </a:xfrm>
          <a:prstGeom prst="rect">
            <a:avLst/>
          </a:prstGeom>
        </p:spPr>
      </p:pic>
      <p:sp>
        <p:nvSpPr>
          <p:cNvPr id="16" name="テキスト ボックス 15"/>
          <p:cNvSpPr txBox="1"/>
          <p:nvPr/>
        </p:nvSpPr>
        <p:spPr>
          <a:xfrm>
            <a:off x="2411760" y="3284984"/>
            <a:ext cx="1440160" cy="307777"/>
          </a:xfrm>
          <a:prstGeom prst="rect">
            <a:avLst/>
          </a:prstGeom>
          <a:noFill/>
        </p:spPr>
        <p:txBody>
          <a:bodyPr wrap="square" rtlCol="0">
            <a:spAutoFit/>
          </a:bodyPr>
          <a:lstStyle/>
          <a:p>
            <a:r>
              <a:rPr kumimoji="1" lang="ja-JP" altLang="en-US" sz="1400" b="1" dirty="0" smtClean="0"/>
              <a:t>ゾーン位置図</a:t>
            </a:r>
            <a:endParaRPr kumimoji="1" lang="ja-JP" altLang="en-US" sz="1400" b="1" dirty="0"/>
          </a:p>
        </p:txBody>
      </p:sp>
      <p:cxnSp>
        <p:nvCxnSpPr>
          <p:cNvPr id="18" name="直線矢印コネクタ 17"/>
          <p:cNvCxnSpPr>
            <a:endCxn id="5" idx="1"/>
          </p:cNvCxnSpPr>
          <p:nvPr/>
        </p:nvCxnSpPr>
        <p:spPr>
          <a:xfrm>
            <a:off x="3707904" y="2060848"/>
            <a:ext cx="1297953" cy="79389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707904" y="2060848"/>
            <a:ext cx="1440160" cy="381642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3707904" y="1916832"/>
            <a:ext cx="2592288"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endCxn id="11" idx="2"/>
          </p:cNvCxnSpPr>
          <p:nvPr/>
        </p:nvCxnSpPr>
        <p:spPr>
          <a:xfrm>
            <a:off x="3707904" y="2492896"/>
            <a:ext cx="2952328" cy="360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endCxn id="13" idx="1"/>
          </p:cNvCxnSpPr>
          <p:nvPr/>
        </p:nvCxnSpPr>
        <p:spPr>
          <a:xfrm>
            <a:off x="3707904" y="2492896"/>
            <a:ext cx="2666105" cy="223405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10" idx="1"/>
          </p:cNvCxnSpPr>
          <p:nvPr/>
        </p:nvCxnSpPr>
        <p:spPr>
          <a:xfrm>
            <a:off x="3707904" y="2492896"/>
            <a:ext cx="2954137" cy="295413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95536" y="5229200"/>
            <a:ext cx="3456384" cy="1169551"/>
          </a:xfrm>
          <a:prstGeom prst="rect">
            <a:avLst/>
          </a:prstGeom>
          <a:noFill/>
        </p:spPr>
        <p:txBody>
          <a:bodyPr wrap="square" rtlCol="0">
            <a:spAutoFit/>
          </a:bodyPr>
          <a:lstStyle/>
          <a:p>
            <a:r>
              <a:rPr kumimoji="1" lang="en-US" altLang="ja-JP" sz="1000" dirty="0" smtClean="0">
                <a:latin typeface="+mj-ea"/>
                <a:ea typeface="+mj-ea"/>
              </a:rPr>
              <a:t>33100</a:t>
            </a:r>
            <a:r>
              <a:rPr kumimoji="1" lang="ja-JP" altLang="en-US" sz="1000" dirty="0" smtClean="0">
                <a:latin typeface="+mj-ea"/>
                <a:ea typeface="+mj-ea"/>
              </a:rPr>
              <a:t>：東町、稲荷町、本町、飯能、南町他</a:t>
            </a:r>
            <a:endParaRPr kumimoji="1" lang="en-US" altLang="ja-JP" sz="1000" dirty="0" smtClean="0">
              <a:latin typeface="+mj-ea"/>
              <a:ea typeface="+mj-ea"/>
            </a:endParaRPr>
          </a:p>
          <a:p>
            <a:r>
              <a:rPr lang="en-US" altLang="ja-JP" sz="1000" dirty="0" smtClean="0">
                <a:latin typeface="+mj-ea"/>
                <a:ea typeface="+mj-ea"/>
              </a:rPr>
              <a:t>33101</a:t>
            </a:r>
            <a:r>
              <a:rPr lang="ja-JP" altLang="en-US" sz="1000" dirty="0" smtClean="0">
                <a:latin typeface="+mj-ea"/>
                <a:ea typeface="+mj-ea"/>
              </a:rPr>
              <a:t>：宮沢、下加治、下川﨑、芦苅場他</a:t>
            </a:r>
            <a:endParaRPr lang="en-US" altLang="ja-JP" sz="1000" dirty="0" smtClean="0">
              <a:latin typeface="+mj-ea"/>
              <a:ea typeface="+mj-ea"/>
            </a:endParaRPr>
          </a:p>
          <a:p>
            <a:r>
              <a:rPr kumimoji="1" lang="en-US" altLang="ja-JP" sz="1000" dirty="0" smtClean="0">
                <a:latin typeface="+mj-ea"/>
                <a:ea typeface="+mj-ea"/>
              </a:rPr>
              <a:t>33102</a:t>
            </a:r>
            <a:r>
              <a:rPr kumimoji="1" lang="ja-JP" altLang="en-US" sz="1000" dirty="0" smtClean="0">
                <a:latin typeface="+mj-ea"/>
                <a:ea typeface="+mj-ea"/>
              </a:rPr>
              <a:t>：岩沢、笠縫、双柳、新光他</a:t>
            </a:r>
            <a:endParaRPr kumimoji="1" lang="en-US" altLang="ja-JP" sz="1000" dirty="0" smtClean="0">
              <a:latin typeface="+mj-ea"/>
              <a:ea typeface="+mj-ea"/>
            </a:endParaRPr>
          </a:p>
          <a:p>
            <a:r>
              <a:rPr lang="en-US" altLang="ja-JP" sz="1000" dirty="0" smtClean="0">
                <a:latin typeface="+mj-ea"/>
                <a:ea typeface="+mj-ea"/>
              </a:rPr>
              <a:t>33103</a:t>
            </a:r>
            <a:r>
              <a:rPr lang="ja-JP" altLang="en-US" sz="1000" dirty="0" smtClean="0">
                <a:latin typeface="+mj-ea"/>
                <a:ea typeface="+mj-ea"/>
              </a:rPr>
              <a:t>：阿須、美杉台１～５、落合他</a:t>
            </a:r>
            <a:endParaRPr lang="en-US" altLang="ja-JP" sz="1000" dirty="0" smtClean="0">
              <a:latin typeface="+mj-ea"/>
              <a:ea typeface="+mj-ea"/>
            </a:endParaRPr>
          </a:p>
          <a:p>
            <a:r>
              <a:rPr kumimoji="1" lang="en-US" altLang="ja-JP" sz="1000" dirty="0" smtClean="0">
                <a:latin typeface="+mj-ea"/>
                <a:ea typeface="+mj-ea"/>
              </a:rPr>
              <a:t>33104</a:t>
            </a:r>
            <a:r>
              <a:rPr kumimoji="1" lang="ja-JP" altLang="en-US" sz="1000" dirty="0" smtClean="0">
                <a:latin typeface="+mj-ea"/>
                <a:ea typeface="+mj-ea"/>
              </a:rPr>
              <a:t>：大河原、上畑、下畑、苅生、下直竹</a:t>
            </a:r>
            <a:endParaRPr kumimoji="1" lang="en-US" altLang="ja-JP" sz="1000" dirty="0" smtClean="0">
              <a:latin typeface="+mj-ea"/>
              <a:ea typeface="+mj-ea"/>
            </a:endParaRPr>
          </a:p>
          <a:p>
            <a:r>
              <a:rPr lang="en-US" altLang="ja-JP" sz="1000" dirty="0" smtClean="0">
                <a:latin typeface="+mj-ea"/>
                <a:ea typeface="+mj-ea"/>
              </a:rPr>
              <a:t>33105</a:t>
            </a:r>
            <a:r>
              <a:rPr lang="ja-JP" altLang="en-US" sz="1000" dirty="0" smtClean="0">
                <a:latin typeface="+mj-ea"/>
                <a:ea typeface="+mj-ea"/>
              </a:rPr>
              <a:t>：原市場、永田、下赤工、久須美、中藤上郷、吾野他</a:t>
            </a:r>
            <a:endParaRPr lang="en-US" altLang="ja-JP" sz="1000" dirty="0" smtClean="0">
              <a:latin typeface="+mj-ea"/>
              <a:ea typeface="+mj-ea"/>
            </a:endParaRPr>
          </a:p>
          <a:p>
            <a:r>
              <a:rPr kumimoji="1" lang="en-US" altLang="ja-JP" sz="1000" dirty="0" smtClean="0">
                <a:latin typeface="+mj-ea"/>
                <a:ea typeface="+mj-ea"/>
              </a:rPr>
              <a:t>33106</a:t>
            </a:r>
            <a:r>
              <a:rPr kumimoji="1" lang="ja-JP" altLang="en-US" sz="1000" dirty="0" smtClean="0">
                <a:latin typeface="+mj-ea"/>
                <a:ea typeface="+mj-ea"/>
              </a:rPr>
              <a:t>：下名栗、上名栗</a:t>
            </a:r>
            <a:endParaRPr kumimoji="1" lang="ja-JP" altLang="en-US" sz="1000" dirty="0">
              <a:latin typeface="+mj-ea"/>
              <a:ea typeface="+mj-ea"/>
            </a:endParaRPr>
          </a:p>
        </p:txBody>
      </p:sp>
      <p:sp>
        <p:nvSpPr>
          <p:cNvPr id="25" name="スライド番号プレースホルダ 24"/>
          <p:cNvSpPr>
            <a:spLocks noGrp="1"/>
          </p:cNvSpPr>
          <p:nvPr>
            <p:ph type="sldNum" sz="quarter" idx="12"/>
          </p:nvPr>
        </p:nvSpPr>
        <p:spPr>
          <a:xfrm>
            <a:off x="6732240" y="6492875"/>
            <a:ext cx="2133600" cy="365125"/>
          </a:xfrm>
        </p:spPr>
        <p:txBody>
          <a:bodyPr/>
          <a:lstStyle/>
          <a:p>
            <a:fld id="{0E3293A3-EA7E-4597-A6F5-AF012796E155}" type="slidenum">
              <a:rPr kumimoji="1" lang="ja-JP" altLang="en-US" smtClean="0">
                <a:solidFill>
                  <a:schemeClr val="tx1"/>
                </a:solidFill>
              </a:rPr>
              <a:pPr/>
              <a:t>6</a:t>
            </a:fld>
            <a:endParaRPr kumimoji="1" lang="ja-JP" altLang="en-US"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ＰＴゾーン区分路線バス.jpg"/>
          <p:cNvPicPr>
            <a:picLocks noChangeAspect="1"/>
          </p:cNvPicPr>
          <p:nvPr/>
        </p:nvPicPr>
        <p:blipFill>
          <a:blip r:embed="rId2" cstate="print"/>
          <a:stretch>
            <a:fillRect/>
          </a:stretch>
        </p:blipFill>
        <p:spPr>
          <a:xfrm>
            <a:off x="4439604" y="3645024"/>
            <a:ext cx="4704395" cy="3212976"/>
          </a:xfrm>
          <a:prstGeom prst="rect">
            <a:avLst/>
          </a:prstGeom>
        </p:spPr>
      </p:pic>
      <p:pic>
        <p:nvPicPr>
          <p:cNvPr id="3" name="図 2" descr="ＰＴゾーン区分鉄道.jpg"/>
          <p:cNvPicPr>
            <a:picLocks noChangeAspect="1"/>
          </p:cNvPicPr>
          <p:nvPr/>
        </p:nvPicPr>
        <p:blipFill>
          <a:blip r:embed="rId3" cstate="print"/>
          <a:stretch>
            <a:fillRect/>
          </a:stretch>
        </p:blipFill>
        <p:spPr>
          <a:xfrm>
            <a:off x="4427984" y="188640"/>
            <a:ext cx="4413110" cy="3287346"/>
          </a:xfrm>
          <a:prstGeom prst="rect">
            <a:avLst/>
          </a:prstGeom>
        </p:spPr>
      </p:pic>
      <p:sp>
        <p:nvSpPr>
          <p:cNvPr id="4" name="テキスト ボックス 3"/>
          <p:cNvSpPr txBox="1"/>
          <p:nvPr/>
        </p:nvSpPr>
        <p:spPr>
          <a:xfrm>
            <a:off x="4211960" y="260648"/>
            <a:ext cx="1656184" cy="338554"/>
          </a:xfrm>
          <a:prstGeom prst="rect">
            <a:avLst/>
          </a:prstGeom>
          <a:noFill/>
        </p:spPr>
        <p:txBody>
          <a:bodyPr wrap="square" rtlCol="0">
            <a:spAutoFit/>
          </a:bodyPr>
          <a:lstStyle/>
          <a:p>
            <a:pPr algn="ctr"/>
            <a:r>
              <a:rPr kumimoji="1" lang="ja-JP" altLang="en-US" sz="1600" b="1" dirty="0" smtClean="0"/>
              <a:t>鉄道利用</a:t>
            </a:r>
            <a:endParaRPr kumimoji="1" lang="ja-JP" altLang="en-US" sz="1600" b="1" dirty="0"/>
          </a:p>
        </p:txBody>
      </p:sp>
      <p:sp>
        <p:nvSpPr>
          <p:cNvPr id="5" name="テキスト ボックス 4"/>
          <p:cNvSpPr txBox="1"/>
          <p:nvPr/>
        </p:nvSpPr>
        <p:spPr>
          <a:xfrm>
            <a:off x="4355976" y="3429000"/>
            <a:ext cx="1656184" cy="338554"/>
          </a:xfrm>
          <a:prstGeom prst="rect">
            <a:avLst/>
          </a:prstGeom>
          <a:noFill/>
        </p:spPr>
        <p:txBody>
          <a:bodyPr wrap="square" rtlCol="0">
            <a:spAutoFit/>
          </a:bodyPr>
          <a:lstStyle/>
          <a:p>
            <a:pPr algn="ctr"/>
            <a:r>
              <a:rPr lang="ja-JP" altLang="en-US" sz="1600" b="1" dirty="0" smtClean="0"/>
              <a:t>路線バス利用</a:t>
            </a:r>
            <a:endParaRPr kumimoji="1" lang="ja-JP" altLang="en-US" sz="1600" b="1" dirty="0"/>
          </a:p>
        </p:txBody>
      </p:sp>
      <p:sp>
        <p:nvSpPr>
          <p:cNvPr id="6" name="テキスト ボックス 5"/>
          <p:cNvSpPr txBox="1"/>
          <p:nvPr/>
        </p:nvSpPr>
        <p:spPr>
          <a:xfrm>
            <a:off x="251520" y="332656"/>
            <a:ext cx="4032448" cy="2554545"/>
          </a:xfrm>
          <a:prstGeom prst="rect">
            <a:avLst/>
          </a:prstGeom>
          <a:solidFill>
            <a:srgbClr val="FFFF99"/>
          </a:solidFill>
          <a:ln w="38100">
            <a:solidFill>
              <a:schemeClr val="tx2">
                <a:lumMod val="60000"/>
                <a:lumOff val="40000"/>
              </a:schemeClr>
            </a:solidFill>
          </a:ln>
        </p:spPr>
        <p:txBody>
          <a:bodyPr wrap="square" rtlCol="0">
            <a:spAutoFit/>
          </a:bodyPr>
          <a:lstStyle/>
          <a:p>
            <a:r>
              <a:rPr kumimoji="1" lang="ja-JP" altLang="en-US" sz="1600" b="1" dirty="0" smtClean="0"/>
              <a:t>■路線バス利用者について</a:t>
            </a:r>
            <a:endParaRPr kumimoji="1" lang="en-US" altLang="ja-JP" sz="1600" b="1" dirty="0" smtClean="0"/>
          </a:p>
          <a:p>
            <a:endParaRPr lang="en-US" altLang="ja-JP" sz="1600" b="1" dirty="0" smtClean="0"/>
          </a:p>
          <a:p>
            <a:pPr algn="just"/>
            <a:r>
              <a:rPr kumimoji="1" lang="ja-JP" altLang="en-US" sz="1600" b="1" dirty="0" smtClean="0">
                <a:latin typeface="Arial Black" pitchFamily="34" charset="0"/>
                <a:ea typeface="+mj-ea"/>
              </a:rPr>
              <a:t>　路線バスの利用は市域西側</a:t>
            </a:r>
            <a:r>
              <a:rPr kumimoji="1" lang="en-US" altLang="ja-JP" sz="1600" b="1" dirty="0" smtClean="0">
                <a:latin typeface="Arial Black" pitchFamily="34" charset="0"/>
                <a:ea typeface="+mj-ea"/>
              </a:rPr>
              <a:t>33105</a:t>
            </a:r>
            <a:r>
              <a:rPr lang="ja-JP" altLang="en-US" sz="1600" b="1" dirty="0" smtClean="0">
                <a:latin typeface="Arial Black" pitchFamily="34" charset="0"/>
                <a:ea typeface="+mj-ea"/>
              </a:rPr>
              <a:t> （原市場など）と、</a:t>
            </a:r>
            <a:r>
              <a:rPr kumimoji="1" lang="en-US" altLang="ja-JP" sz="1600" b="1" dirty="0" smtClean="0">
                <a:latin typeface="Arial Black" pitchFamily="34" charset="0"/>
                <a:ea typeface="+mj-ea"/>
              </a:rPr>
              <a:t>33106</a:t>
            </a:r>
            <a:r>
              <a:rPr kumimoji="1" lang="ja-JP" altLang="en-US" sz="1600" b="1" dirty="0" smtClean="0">
                <a:latin typeface="Arial Black" pitchFamily="34" charset="0"/>
                <a:ea typeface="+mj-ea"/>
              </a:rPr>
              <a:t>ゾーン（名栗地区）と南側</a:t>
            </a:r>
            <a:r>
              <a:rPr kumimoji="1" lang="en-US" altLang="ja-JP" sz="1600" b="1" dirty="0" smtClean="0">
                <a:latin typeface="Arial Black" pitchFamily="34" charset="0"/>
                <a:ea typeface="+mj-ea"/>
              </a:rPr>
              <a:t>33103</a:t>
            </a:r>
            <a:r>
              <a:rPr kumimoji="1" lang="ja-JP" altLang="en-US" sz="1600" b="1" dirty="0" smtClean="0">
                <a:latin typeface="Arial Black" pitchFamily="34" charset="0"/>
                <a:ea typeface="+mj-ea"/>
              </a:rPr>
              <a:t>ゾーン（美杉台を含む）と</a:t>
            </a:r>
            <a:r>
              <a:rPr kumimoji="1" lang="en-US" altLang="ja-JP" sz="1600" b="1" dirty="0" smtClean="0">
                <a:latin typeface="Arial Black" pitchFamily="34" charset="0"/>
                <a:ea typeface="+mj-ea"/>
              </a:rPr>
              <a:t>33100</a:t>
            </a:r>
            <a:r>
              <a:rPr kumimoji="1" lang="ja-JP" altLang="en-US" sz="1600" b="1" dirty="0" smtClean="0">
                <a:latin typeface="Arial Black" pitchFamily="34" charset="0"/>
                <a:ea typeface="+mj-ea"/>
              </a:rPr>
              <a:t>（飯能駅を含む）との移動が顕著である。</a:t>
            </a:r>
            <a:endParaRPr kumimoji="1" lang="en-US" altLang="ja-JP" sz="1600" b="1" dirty="0" smtClean="0">
              <a:latin typeface="Arial Black" pitchFamily="34" charset="0"/>
              <a:ea typeface="+mj-ea"/>
            </a:endParaRPr>
          </a:p>
          <a:p>
            <a:pPr algn="just"/>
            <a:r>
              <a:rPr lang="ja-JP" altLang="en-US" sz="1600" b="1" dirty="0" smtClean="0">
                <a:latin typeface="Arial Black" pitchFamily="34" charset="0"/>
                <a:ea typeface="+mj-ea"/>
              </a:rPr>
              <a:t>　</a:t>
            </a:r>
            <a:r>
              <a:rPr lang="ja-JP" altLang="ja-JP" sz="1600" b="1" dirty="0" smtClean="0">
                <a:latin typeface="Arial Black" pitchFamily="34" charset="0"/>
                <a:ea typeface="+mj-ea"/>
              </a:rPr>
              <a:t>鉄道駅までの移動手段は駅によって異なる</a:t>
            </a:r>
            <a:r>
              <a:rPr lang="ja-JP" altLang="en-US" sz="1600" b="1" dirty="0" smtClean="0">
                <a:latin typeface="Arial Black" pitchFamily="34" charset="0"/>
                <a:ea typeface="+mj-ea"/>
              </a:rPr>
              <a:t>が、</a:t>
            </a:r>
            <a:r>
              <a:rPr lang="ja-JP" altLang="en-US" sz="1600" b="1" u="sng" dirty="0" smtClean="0">
                <a:latin typeface="Arial Black" pitchFamily="34" charset="0"/>
                <a:ea typeface="+mj-ea"/>
              </a:rPr>
              <a:t>飯能駅へはバスが約</a:t>
            </a:r>
            <a:r>
              <a:rPr lang="en-US" altLang="ja-JP" sz="1600" b="1" u="sng" dirty="0" smtClean="0">
                <a:latin typeface="Arial Black" pitchFamily="34" charset="0"/>
                <a:ea typeface="+mj-ea"/>
              </a:rPr>
              <a:t>20</a:t>
            </a:r>
            <a:r>
              <a:rPr lang="ja-JP" altLang="en-US" sz="1600" b="1" u="sng" dirty="0" smtClean="0">
                <a:latin typeface="Arial Black" pitchFamily="34" charset="0"/>
                <a:ea typeface="+mj-ea"/>
              </a:rPr>
              <a:t>％</a:t>
            </a:r>
            <a:r>
              <a:rPr lang="ja-JP" altLang="en-US" sz="1600" b="1" dirty="0" smtClean="0">
                <a:latin typeface="Arial Black" pitchFamily="34" charset="0"/>
                <a:ea typeface="+mj-ea"/>
              </a:rPr>
              <a:t>を占めている</a:t>
            </a:r>
            <a:r>
              <a:rPr lang="ja-JP" altLang="ja-JP" sz="1600" b="1" dirty="0" smtClean="0">
                <a:latin typeface="Arial Black" pitchFamily="34" charset="0"/>
                <a:ea typeface="+mj-ea"/>
              </a:rPr>
              <a:t>。</a:t>
            </a:r>
            <a:endParaRPr lang="en-US" altLang="ja-JP" sz="1600" b="1" dirty="0" smtClean="0">
              <a:latin typeface="Arial Black" pitchFamily="34" charset="0"/>
              <a:ea typeface="+mj-ea"/>
            </a:endParaRPr>
          </a:p>
          <a:p>
            <a:pPr algn="just"/>
            <a:r>
              <a:rPr lang="ja-JP" altLang="en-US" sz="1600" b="1" dirty="0" smtClean="0">
                <a:latin typeface="Arial Black" pitchFamily="34" charset="0"/>
                <a:ea typeface="+mj-ea"/>
              </a:rPr>
              <a:t>　なお、この路線バス利用は前述路線バス利用率</a:t>
            </a:r>
            <a:r>
              <a:rPr lang="en-US" altLang="ja-JP" sz="1600" b="1" dirty="0" smtClean="0">
                <a:latin typeface="Arial Black" pitchFamily="34" charset="0"/>
                <a:ea typeface="+mj-ea"/>
              </a:rPr>
              <a:t>1.2</a:t>
            </a:r>
            <a:r>
              <a:rPr lang="ja-JP" altLang="en-US" sz="1600" b="1" dirty="0" smtClean="0">
                <a:latin typeface="Arial Black" pitchFamily="34" charset="0"/>
                <a:ea typeface="+mj-ea"/>
              </a:rPr>
              <a:t>％には含まれていない。</a:t>
            </a:r>
            <a:endParaRPr kumimoji="1" lang="en-US" altLang="ja-JP" sz="1600" b="1" dirty="0" smtClean="0">
              <a:latin typeface="Arial Black" pitchFamily="34" charset="0"/>
              <a:ea typeface="+mj-ea"/>
            </a:endParaRPr>
          </a:p>
        </p:txBody>
      </p:sp>
      <p:graphicFrame>
        <p:nvGraphicFramePr>
          <p:cNvPr id="7" name="グラフ 6"/>
          <p:cNvGraphicFramePr/>
          <p:nvPr/>
        </p:nvGraphicFramePr>
        <p:xfrm>
          <a:off x="179512" y="3717032"/>
          <a:ext cx="4067944" cy="2701677"/>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p:cNvSpPr txBox="1"/>
          <p:nvPr/>
        </p:nvSpPr>
        <p:spPr>
          <a:xfrm>
            <a:off x="971600" y="6381328"/>
            <a:ext cx="2664296" cy="338554"/>
          </a:xfrm>
          <a:prstGeom prst="rect">
            <a:avLst/>
          </a:prstGeom>
          <a:noFill/>
        </p:spPr>
        <p:txBody>
          <a:bodyPr wrap="square" rtlCol="0">
            <a:spAutoFit/>
          </a:bodyPr>
          <a:lstStyle/>
          <a:p>
            <a:pPr algn="ctr"/>
            <a:r>
              <a:rPr lang="ja-JP" altLang="en-US" sz="1600" b="1" dirty="0" smtClean="0"/>
              <a:t>駅端末交通手段構成</a:t>
            </a:r>
            <a:endParaRPr kumimoji="1" lang="ja-JP" altLang="en-US" sz="1600" b="1" dirty="0"/>
          </a:p>
        </p:txBody>
      </p:sp>
      <p:sp>
        <p:nvSpPr>
          <p:cNvPr id="9" name="スライド番号プレースホルダ 8"/>
          <p:cNvSpPr>
            <a:spLocks noGrp="1"/>
          </p:cNvSpPr>
          <p:nvPr>
            <p:ph type="sldNum" sz="quarter" idx="12"/>
          </p:nvPr>
        </p:nvSpPr>
        <p:spPr>
          <a:xfrm>
            <a:off x="7010400" y="6492875"/>
            <a:ext cx="2133600" cy="365125"/>
          </a:xfrm>
        </p:spPr>
        <p:txBody>
          <a:bodyPr/>
          <a:lstStyle/>
          <a:p>
            <a:fld id="{0E3293A3-EA7E-4597-A6F5-AF012796E155}" type="slidenum">
              <a:rPr kumimoji="1" lang="ja-JP" altLang="en-US" smtClean="0">
                <a:solidFill>
                  <a:schemeClr val="tx1"/>
                </a:solidFill>
              </a:rPr>
              <a:pPr/>
              <a:t>7</a:t>
            </a:fld>
            <a:endParaRPr kumimoji="1" lang="ja-JP" altLang="en-US" dirty="0">
              <a:solidFill>
                <a:schemeClr val="tx1"/>
              </a:solidFill>
            </a:endParaRPr>
          </a:p>
        </p:txBody>
      </p:sp>
      <p:sp>
        <p:nvSpPr>
          <p:cNvPr id="10" name="テキスト ボックス 9"/>
          <p:cNvSpPr txBox="1"/>
          <p:nvPr/>
        </p:nvSpPr>
        <p:spPr>
          <a:xfrm>
            <a:off x="539552" y="2996952"/>
            <a:ext cx="3960440" cy="738664"/>
          </a:xfrm>
          <a:prstGeom prst="rect">
            <a:avLst/>
          </a:prstGeom>
          <a:noFill/>
        </p:spPr>
        <p:txBody>
          <a:bodyPr wrap="square" rtlCol="0">
            <a:spAutoFit/>
          </a:bodyPr>
          <a:lstStyle/>
          <a:p>
            <a:r>
              <a:rPr kumimoji="1" lang="ja-JP" altLang="en-US" sz="1050" dirty="0" smtClean="0"/>
              <a:t>駅乗降客数（Ｈ２３飯能市統計書及びＨ２０東京ＰＴ調査による。）</a:t>
            </a:r>
            <a:endParaRPr kumimoji="1" lang="en-US" altLang="ja-JP" sz="1050" dirty="0" smtClean="0"/>
          </a:p>
          <a:p>
            <a:r>
              <a:rPr kumimoji="1" lang="ja-JP" altLang="en-US" sz="1050" dirty="0" smtClean="0"/>
              <a:t>　東飯能駅：</a:t>
            </a:r>
            <a:r>
              <a:rPr kumimoji="1" lang="en-US" altLang="ja-JP" sz="1050" dirty="0" smtClean="0"/>
              <a:t>16,500</a:t>
            </a:r>
            <a:r>
              <a:rPr kumimoji="1" lang="ja-JP" altLang="en-US" sz="1050" dirty="0" smtClean="0"/>
              <a:t>人／人</a:t>
            </a:r>
            <a:endParaRPr kumimoji="1" lang="en-US" altLang="ja-JP" sz="1050" dirty="0" smtClean="0"/>
          </a:p>
          <a:p>
            <a:r>
              <a:rPr lang="ja-JP" altLang="en-US" sz="1050" dirty="0" smtClean="0"/>
              <a:t>　飯能駅：</a:t>
            </a:r>
            <a:r>
              <a:rPr lang="en-US" altLang="ja-JP" sz="1050" dirty="0" smtClean="0"/>
              <a:t>33,000</a:t>
            </a:r>
            <a:r>
              <a:rPr lang="ja-JP" altLang="en-US" sz="1050" dirty="0" smtClean="0"/>
              <a:t>人／日</a:t>
            </a:r>
            <a:endParaRPr lang="en-US" altLang="ja-JP" sz="1050" dirty="0" smtClean="0"/>
          </a:p>
          <a:p>
            <a:r>
              <a:rPr kumimoji="1" lang="ja-JP" altLang="en-US" sz="1050" dirty="0" smtClean="0"/>
              <a:t>　元加治駅：</a:t>
            </a:r>
            <a:r>
              <a:rPr kumimoji="1" lang="en-US" altLang="ja-JP" sz="1050" dirty="0" smtClean="0"/>
              <a:t>6,900</a:t>
            </a:r>
            <a:r>
              <a:rPr kumimoji="1" lang="ja-JP" altLang="en-US" sz="1050" dirty="0" smtClean="0"/>
              <a:t>人／日</a:t>
            </a:r>
            <a:endParaRPr kumimoji="1" lang="ja-JP" altLang="en-US" sz="105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865</Words>
  <Application>Microsoft Office PowerPoint</Application>
  <PresentationFormat>画面に合わせる (4:3)</PresentationFormat>
  <Paragraphs>192</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飯能市における地域公共交通 の現状把握  ～路線バスの利用状況～</vt:lpstr>
      <vt:lpstr>スライド 2</vt:lpstr>
      <vt:lpstr>スライド 3</vt:lpstr>
      <vt:lpstr>スライド 4</vt:lpstr>
      <vt:lpstr>スライド 5</vt:lpstr>
      <vt:lpstr>スライド 6</vt:lpstr>
      <vt:lpstr>スライド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飯能市における地域公共交通 の現状把握</dc:title>
  <dc:creator>SHIMIZU, Shigeru</dc:creator>
  <cp:lastModifiedBy>SHIMIZU, Shigeru</cp:lastModifiedBy>
  <cp:revision>59</cp:revision>
  <dcterms:created xsi:type="dcterms:W3CDTF">2012-09-19T05:04:00Z</dcterms:created>
  <dcterms:modified xsi:type="dcterms:W3CDTF">2012-10-06T19:54:31Z</dcterms:modified>
</cp:coreProperties>
</file>