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drawings/drawing2.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2" r:id="rId6"/>
    <p:sldId id="263" r:id="rId7"/>
    <p:sldId id="264" r:id="rId8"/>
  </p:sldIdLst>
  <p:sldSz cx="9144000" cy="6858000" type="screen4x3"/>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882"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F:\h20&#26481;&#20140;&#65328;&#65332;\&#39151;&#33021;\S0040&#39151;&#33021;&#65328;&#65332;&#65352;&#65298;&#65296;_&#65327;&#65316;.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F:\h20&#26481;&#20140;&#65328;&#65332;\&#39151;&#33021;\S0040&#39151;&#33021;&#65328;&#65332;&#65352;&#65298;&#65296;_&#65327;&#65316;.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ShimLab%20june11%202012\0%20jtpa20112012%20on%20going\2012%20&#39151;&#33021;&#24066;&#20132;&#36890;&#22522;&#26412;&#35336;&#30011;&#31574;&#23450;\0807\&#31471;&#26411;&#3936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ja-JP"/>
  <c:chart>
    <c:plotArea>
      <c:layout>
        <c:manualLayout>
          <c:layoutTarget val="inner"/>
          <c:xMode val="edge"/>
          <c:yMode val="edge"/>
          <c:x val="0.16404396325459344"/>
          <c:y val="0.33703689979929352"/>
          <c:w val="0.80640338667344003"/>
          <c:h val="0.62933611239771492"/>
        </c:manualLayout>
      </c:layout>
      <c:barChart>
        <c:barDir val="bar"/>
        <c:grouping val="percentStacked"/>
        <c:ser>
          <c:idx val="0"/>
          <c:order val="0"/>
          <c:tx>
            <c:strRef>
              <c:f>全目的概要!$C$15</c:f>
              <c:strCache>
                <c:ptCount val="1"/>
                <c:pt idx="0">
                  <c:v>鉄道</c:v>
                </c:pt>
              </c:strCache>
            </c:strRef>
          </c:tx>
          <c:spPr>
            <a:solidFill>
              <a:srgbClr val="0070C0"/>
            </a:solidFill>
            <a:ln>
              <a:noFill/>
            </a:ln>
          </c:spPr>
          <c:dLbls>
            <c:txPr>
              <a:bodyPr/>
              <a:lstStyle/>
              <a:p>
                <a:pPr>
                  <a:defRPr>
                    <a:solidFill>
                      <a:schemeClr val="bg1"/>
                    </a:solidFill>
                  </a:defRPr>
                </a:pPr>
                <a:endParaRPr lang="ja-JP"/>
              </a:p>
            </c:txPr>
            <c:showVal val="1"/>
          </c:dLbls>
          <c:cat>
            <c:strRef>
              <c:f>全目的概要!$B$16:$B$23</c:f>
              <c:strCache>
                <c:ptCount val="8"/>
                <c:pt idx="0">
                  <c:v>33100</c:v>
                </c:pt>
                <c:pt idx="1">
                  <c:v>33101</c:v>
                </c:pt>
                <c:pt idx="2">
                  <c:v>33102</c:v>
                </c:pt>
                <c:pt idx="3">
                  <c:v>33103</c:v>
                </c:pt>
                <c:pt idx="4">
                  <c:v>33104</c:v>
                </c:pt>
                <c:pt idx="5">
                  <c:v>33105</c:v>
                </c:pt>
                <c:pt idx="6">
                  <c:v>33106</c:v>
                </c:pt>
                <c:pt idx="7">
                  <c:v>3310合計</c:v>
                </c:pt>
              </c:strCache>
            </c:strRef>
          </c:cat>
          <c:val>
            <c:numRef>
              <c:f>全目的概要!$C$16:$C$23</c:f>
              <c:numCache>
                <c:formatCode>0.0%</c:formatCode>
                <c:ptCount val="8"/>
                <c:pt idx="0">
                  <c:v>0.18193169107509938</c:v>
                </c:pt>
                <c:pt idx="1">
                  <c:v>0.10355914460894271</c:v>
                </c:pt>
                <c:pt idx="2">
                  <c:v>0.10637341900119067</c:v>
                </c:pt>
                <c:pt idx="3">
                  <c:v>0.22851233706892579</c:v>
                </c:pt>
                <c:pt idx="4">
                  <c:v>0.15304347826087034</c:v>
                </c:pt>
                <c:pt idx="5">
                  <c:v>0.15678369449577331</c:v>
                </c:pt>
                <c:pt idx="6">
                  <c:v>9.9510052373712674E-2</c:v>
                </c:pt>
                <c:pt idx="7">
                  <c:v>0.1511212896317887</c:v>
                </c:pt>
              </c:numCache>
            </c:numRef>
          </c:val>
        </c:ser>
        <c:ser>
          <c:idx val="1"/>
          <c:order val="1"/>
          <c:tx>
            <c:strRef>
              <c:f>全目的概要!$D$15</c:f>
              <c:strCache>
                <c:ptCount val="1"/>
                <c:pt idx="0">
                  <c:v>路線バス</c:v>
                </c:pt>
              </c:strCache>
            </c:strRef>
          </c:tx>
          <c:spPr>
            <a:solidFill>
              <a:srgbClr val="FF0000"/>
            </a:solidFill>
            <a:ln>
              <a:noFill/>
            </a:ln>
          </c:spPr>
          <c:dLbls>
            <c:dLbl>
              <c:idx val="0"/>
              <c:layout>
                <c:manualLayout>
                  <c:x val="3.8924929544345004E-2"/>
                  <c:y val="0"/>
                </c:manualLayout>
              </c:layout>
              <c:showVal val="1"/>
            </c:dLbl>
            <c:dLbl>
              <c:idx val="1"/>
              <c:delete val="1"/>
            </c:dLbl>
            <c:dLbl>
              <c:idx val="2"/>
              <c:layout>
                <c:manualLayout>
                  <c:x val="3.0274945201157498E-2"/>
                  <c:y val="0"/>
                </c:manualLayout>
              </c:layout>
              <c:showVal val="1"/>
            </c:dLbl>
            <c:dLbl>
              <c:idx val="3"/>
              <c:layout>
                <c:manualLayout>
                  <c:x val="2.1624960857969656E-2"/>
                  <c:y val="0"/>
                </c:manualLayout>
              </c:layout>
              <c:showVal val="1"/>
            </c:dLbl>
            <c:dLbl>
              <c:idx val="4"/>
              <c:delete val="1"/>
            </c:dLbl>
            <c:dLbl>
              <c:idx val="5"/>
              <c:layout>
                <c:manualLayout>
                  <c:x val="3.4599937372751216E-2"/>
                  <c:y val="0"/>
                </c:manualLayout>
              </c:layout>
              <c:showVal val="1"/>
            </c:dLbl>
            <c:dLbl>
              <c:idx val="6"/>
              <c:layout>
                <c:manualLayout>
                  <c:x val="1.6250596988943988E-2"/>
                  <c:y val="3.2307954250644829E-7"/>
                </c:manualLayout>
              </c:layout>
              <c:showVal val="1"/>
            </c:dLbl>
            <c:dLbl>
              <c:idx val="7"/>
              <c:layout>
                <c:manualLayout>
                  <c:x val="3.2437441286954506E-2"/>
                  <c:y val="6.2866393197857254E-7"/>
                </c:manualLayout>
              </c:layout>
              <c:showVal val="1"/>
            </c:dLbl>
            <c:showVal val="1"/>
          </c:dLbls>
          <c:cat>
            <c:strRef>
              <c:f>全目的概要!$B$16:$B$23</c:f>
              <c:strCache>
                <c:ptCount val="8"/>
                <c:pt idx="0">
                  <c:v>33100</c:v>
                </c:pt>
                <c:pt idx="1">
                  <c:v>33101</c:v>
                </c:pt>
                <c:pt idx="2">
                  <c:v>33102</c:v>
                </c:pt>
                <c:pt idx="3">
                  <c:v>33103</c:v>
                </c:pt>
                <c:pt idx="4">
                  <c:v>33104</c:v>
                </c:pt>
                <c:pt idx="5">
                  <c:v>33105</c:v>
                </c:pt>
                <c:pt idx="6">
                  <c:v>33106</c:v>
                </c:pt>
                <c:pt idx="7">
                  <c:v>3310合計</c:v>
                </c:pt>
              </c:strCache>
            </c:strRef>
          </c:cat>
          <c:val>
            <c:numRef>
              <c:f>全目的概要!$D$16:$D$23</c:f>
              <c:numCache>
                <c:formatCode>0.0%</c:formatCode>
                <c:ptCount val="8"/>
                <c:pt idx="0">
                  <c:v>2.6975001950940412E-2</c:v>
                </c:pt>
                <c:pt idx="1">
                  <c:v>0</c:v>
                </c:pt>
                <c:pt idx="2">
                  <c:v>1.7073663873475181E-3</c:v>
                </c:pt>
                <c:pt idx="3">
                  <c:v>1.0533403876677411E-2</c:v>
                </c:pt>
                <c:pt idx="4">
                  <c:v>0</c:v>
                </c:pt>
                <c:pt idx="5">
                  <c:v>8.9310711685984499E-3</c:v>
                </c:pt>
                <c:pt idx="6">
                  <c:v>3.7168440614968802E-2</c:v>
                </c:pt>
                <c:pt idx="7">
                  <c:v>1.1682826720599625E-2</c:v>
                </c:pt>
              </c:numCache>
            </c:numRef>
          </c:val>
        </c:ser>
        <c:ser>
          <c:idx val="2"/>
          <c:order val="2"/>
          <c:tx>
            <c:strRef>
              <c:f>全目的概要!$E$15</c:f>
              <c:strCache>
                <c:ptCount val="1"/>
                <c:pt idx="0">
                  <c:v>自動車</c:v>
                </c:pt>
              </c:strCache>
            </c:strRef>
          </c:tx>
          <c:spPr>
            <a:solidFill>
              <a:srgbClr val="FFC000"/>
            </a:solidFill>
            <a:ln>
              <a:noFill/>
            </a:ln>
          </c:spPr>
          <c:dLbls>
            <c:showVal val="1"/>
          </c:dLbls>
          <c:cat>
            <c:strRef>
              <c:f>全目的概要!$B$16:$B$23</c:f>
              <c:strCache>
                <c:ptCount val="8"/>
                <c:pt idx="0">
                  <c:v>33100</c:v>
                </c:pt>
                <c:pt idx="1">
                  <c:v>33101</c:v>
                </c:pt>
                <c:pt idx="2">
                  <c:v>33102</c:v>
                </c:pt>
                <c:pt idx="3">
                  <c:v>33103</c:v>
                </c:pt>
                <c:pt idx="4">
                  <c:v>33104</c:v>
                </c:pt>
                <c:pt idx="5">
                  <c:v>33105</c:v>
                </c:pt>
                <c:pt idx="6">
                  <c:v>33106</c:v>
                </c:pt>
                <c:pt idx="7">
                  <c:v>3310合計</c:v>
                </c:pt>
              </c:strCache>
            </c:strRef>
          </c:cat>
          <c:val>
            <c:numRef>
              <c:f>全目的概要!$E$16:$E$23</c:f>
              <c:numCache>
                <c:formatCode>0.0%</c:formatCode>
                <c:ptCount val="8"/>
                <c:pt idx="0">
                  <c:v>0.49790599068751301</c:v>
                </c:pt>
                <c:pt idx="1">
                  <c:v>0.68640646029609764</c:v>
                </c:pt>
                <c:pt idx="2">
                  <c:v>0.59580347314268045</c:v>
                </c:pt>
                <c:pt idx="3">
                  <c:v>0.50497811553075855</c:v>
                </c:pt>
                <c:pt idx="4">
                  <c:v>0.75652173913043474</c:v>
                </c:pt>
                <c:pt idx="5">
                  <c:v>0.57214849655636135</c:v>
                </c:pt>
                <c:pt idx="6">
                  <c:v>0.68525088697415448</c:v>
                </c:pt>
                <c:pt idx="7">
                  <c:v>0.56580810183808261</c:v>
                </c:pt>
              </c:numCache>
            </c:numRef>
          </c:val>
        </c:ser>
        <c:ser>
          <c:idx val="3"/>
          <c:order val="3"/>
          <c:tx>
            <c:strRef>
              <c:f>全目的概要!$F$15</c:f>
              <c:strCache>
                <c:ptCount val="1"/>
                <c:pt idx="0">
                  <c:v>２輪車</c:v>
                </c:pt>
              </c:strCache>
            </c:strRef>
          </c:tx>
          <c:spPr>
            <a:solidFill>
              <a:srgbClr val="FF99FF"/>
            </a:solidFill>
            <a:ln>
              <a:noFill/>
            </a:ln>
          </c:spPr>
          <c:dLbls>
            <c:dLbl>
              <c:idx val="0"/>
              <c:layout>
                <c:manualLayout>
                  <c:x val="-1.2974976514781762E-2"/>
                  <c:y val="0"/>
                </c:manualLayout>
              </c:layout>
              <c:showVal val="1"/>
            </c:dLbl>
            <c:dLbl>
              <c:idx val="1"/>
              <c:layout>
                <c:manualLayout>
                  <c:x val="-2.8112449115360316E-2"/>
                  <c:y val="3.9926446319958515E-3"/>
                </c:manualLayout>
              </c:layout>
              <c:showVal val="1"/>
            </c:dLbl>
            <c:dLbl>
              <c:idx val="2"/>
              <c:layout>
                <c:manualLayout>
                  <c:x val="-3.2437441286954548E-2"/>
                  <c:y val="0"/>
                </c:manualLayout>
              </c:layout>
              <c:showVal val="1"/>
            </c:dLbl>
            <c:dLbl>
              <c:idx val="3"/>
              <c:layout>
                <c:manualLayout>
                  <c:x val="-3.8924929544345038E-2"/>
                  <c:y val="0"/>
                </c:manualLayout>
              </c:layout>
              <c:showVal val="1"/>
            </c:dLbl>
            <c:dLbl>
              <c:idx val="4"/>
              <c:delete val="1"/>
            </c:dLbl>
            <c:dLbl>
              <c:idx val="5"/>
              <c:layout>
                <c:manualLayout>
                  <c:x val="-3.0274945201157422E-2"/>
                  <c:y val="0"/>
                </c:manualLayout>
              </c:layout>
              <c:showVal val="1"/>
            </c:dLbl>
            <c:dLbl>
              <c:idx val="6"/>
              <c:layout>
                <c:manualLayout>
                  <c:x val="-2.8112449115360316E-2"/>
                  <c:y val="3.1433196598928696E-7"/>
                </c:manualLayout>
              </c:layout>
              <c:showVal val="1"/>
            </c:dLbl>
            <c:dLbl>
              <c:idx val="7"/>
              <c:layout>
                <c:manualLayout>
                  <c:x val="-2.5949953029563561E-2"/>
                  <c:y val="-3.9917016360978856E-3"/>
                </c:manualLayout>
              </c:layout>
              <c:showVal val="1"/>
            </c:dLbl>
            <c:showVal val="1"/>
          </c:dLbls>
          <c:cat>
            <c:strRef>
              <c:f>全目的概要!$B$16:$B$23</c:f>
              <c:strCache>
                <c:ptCount val="8"/>
                <c:pt idx="0">
                  <c:v>33100</c:v>
                </c:pt>
                <c:pt idx="1">
                  <c:v>33101</c:v>
                </c:pt>
                <c:pt idx="2">
                  <c:v>33102</c:v>
                </c:pt>
                <c:pt idx="3">
                  <c:v>33103</c:v>
                </c:pt>
                <c:pt idx="4">
                  <c:v>33104</c:v>
                </c:pt>
                <c:pt idx="5">
                  <c:v>33105</c:v>
                </c:pt>
                <c:pt idx="6">
                  <c:v>33106</c:v>
                </c:pt>
                <c:pt idx="7">
                  <c:v>3310合計</c:v>
                </c:pt>
              </c:strCache>
            </c:strRef>
          </c:cat>
          <c:val>
            <c:numRef>
              <c:f>全目的概要!$F$16:$F$23</c:f>
              <c:numCache>
                <c:formatCode>0.0%</c:formatCode>
                <c:ptCount val="8"/>
                <c:pt idx="0">
                  <c:v>9.6246390760347314E-3</c:v>
                </c:pt>
                <c:pt idx="1">
                  <c:v>3.2675340212352688E-2</c:v>
                </c:pt>
                <c:pt idx="2">
                  <c:v>1.3771257834789843E-2</c:v>
                </c:pt>
                <c:pt idx="3">
                  <c:v>1.7651868596989233E-2</c:v>
                </c:pt>
                <c:pt idx="4">
                  <c:v>0</c:v>
                </c:pt>
                <c:pt idx="5">
                  <c:v>1.4586483005767512E-2</c:v>
                </c:pt>
                <c:pt idx="6">
                  <c:v>7.2647406656530175E-3</c:v>
                </c:pt>
                <c:pt idx="7">
                  <c:v>1.5466063886740825E-2</c:v>
                </c:pt>
              </c:numCache>
            </c:numRef>
          </c:val>
        </c:ser>
        <c:ser>
          <c:idx val="4"/>
          <c:order val="4"/>
          <c:tx>
            <c:strRef>
              <c:f>全目的概要!$G$15</c:f>
              <c:strCache>
                <c:ptCount val="1"/>
                <c:pt idx="0">
                  <c:v>自転車</c:v>
                </c:pt>
              </c:strCache>
            </c:strRef>
          </c:tx>
          <c:spPr>
            <a:solidFill>
              <a:srgbClr val="92D050"/>
            </a:solidFill>
            <a:ln>
              <a:noFill/>
            </a:ln>
          </c:spPr>
          <c:dLbls>
            <c:dLbl>
              <c:idx val="0"/>
              <c:layout>
                <c:manualLayout>
                  <c:x val="8.6499843431878248E-3"/>
                  <c:y val="0"/>
                </c:manualLayout>
              </c:layout>
              <c:showVal val="1"/>
            </c:dLbl>
            <c:dLbl>
              <c:idx val="1"/>
              <c:layout>
                <c:manualLayout>
                  <c:x val="4.3249921715938994E-3"/>
                  <c:y val="3.1433196598928696E-7"/>
                </c:manualLayout>
              </c:layout>
              <c:showVal val="1"/>
            </c:dLbl>
            <c:dLbl>
              <c:idx val="4"/>
              <c:layout>
                <c:manualLayout>
                  <c:x val="-2.1624960857969684E-3"/>
                  <c:y val="-7.9834032721958145E-3"/>
                </c:manualLayout>
              </c:layout>
              <c:showVal val="1"/>
            </c:dLbl>
            <c:showVal val="1"/>
          </c:dLbls>
          <c:cat>
            <c:strRef>
              <c:f>全目的概要!$B$16:$B$23</c:f>
              <c:strCache>
                <c:ptCount val="8"/>
                <c:pt idx="0">
                  <c:v>33100</c:v>
                </c:pt>
                <c:pt idx="1">
                  <c:v>33101</c:v>
                </c:pt>
                <c:pt idx="2">
                  <c:v>33102</c:v>
                </c:pt>
                <c:pt idx="3">
                  <c:v>33103</c:v>
                </c:pt>
                <c:pt idx="4">
                  <c:v>33104</c:v>
                </c:pt>
                <c:pt idx="5">
                  <c:v>33105</c:v>
                </c:pt>
                <c:pt idx="6">
                  <c:v>33106</c:v>
                </c:pt>
                <c:pt idx="7">
                  <c:v>3310合計</c:v>
                </c:pt>
              </c:strCache>
            </c:strRef>
          </c:cat>
          <c:val>
            <c:numRef>
              <c:f>全目的概要!$G$16:$G$23</c:f>
              <c:numCache>
                <c:formatCode>0.0%</c:formatCode>
                <c:ptCount val="8"/>
                <c:pt idx="0">
                  <c:v>7.7023125146320953E-2</c:v>
                </c:pt>
                <c:pt idx="1">
                  <c:v>4.8975624345745893E-2</c:v>
                </c:pt>
                <c:pt idx="2">
                  <c:v>9.4893626580999563E-2</c:v>
                </c:pt>
                <c:pt idx="3">
                  <c:v>4.2374104179693138E-2</c:v>
                </c:pt>
                <c:pt idx="4">
                  <c:v>5.2753623188406346E-2</c:v>
                </c:pt>
                <c:pt idx="5">
                  <c:v>4.4739347107900833E-2</c:v>
                </c:pt>
                <c:pt idx="6">
                  <c:v>7.2309511741848922E-2</c:v>
                </c:pt>
                <c:pt idx="7">
                  <c:v>6.9525905657010334E-2</c:v>
                </c:pt>
              </c:numCache>
            </c:numRef>
          </c:val>
        </c:ser>
        <c:ser>
          <c:idx val="5"/>
          <c:order val="5"/>
          <c:tx>
            <c:strRef>
              <c:f>全目的概要!$H$15</c:f>
              <c:strCache>
                <c:ptCount val="1"/>
                <c:pt idx="0">
                  <c:v>徒歩</c:v>
                </c:pt>
              </c:strCache>
            </c:strRef>
          </c:tx>
          <c:spPr>
            <a:solidFill>
              <a:schemeClr val="tx2">
                <a:lumMod val="40000"/>
                <a:lumOff val="60000"/>
              </a:schemeClr>
            </a:solidFill>
            <a:ln>
              <a:noFill/>
            </a:ln>
          </c:spPr>
          <c:dLbls>
            <c:dLbl>
              <c:idx val="4"/>
              <c:delete val="1"/>
            </c:dLbl>
            <c:showVal val="1"/>
          </c:dLbls>
          <c:cat>
            <c:strRef>
              <c:f>全目的概要!$B$16:$B$23</c:f>
              <c:strCache>
                <c:ptCount val="8"/>
                <c:pt idx="0">
                  <c:v>33100</c:v>
                </c:pt>
                <c:pt idx="1">
                  <c:v>33101</c:v>
                </c:pt>
                <c:pt idx="2">
                  <c:v>33102</c:v>
                </c:pt>
                <c:pt idx="3">
                  <c:v>33103</c:v>
                </c:pt>
                <c:pt idx="4">
                  <c:v>33104</c:v>
                </c:pt>
                <c:pt idx="5">
                  <c:v>33105</c:v>
                </c:pt>
                <c:pt idx="6">
                  <c:v>33106</c:v>
                </c:pt>
                <c:pt idx="7">
                  <c:v>3310合計</c:v>
                </c:pt>
              </c:strCache>
            </c:strRef>
          </c:cat>
          <c:val>
            <c:numRef>
              <c:f>全目的概要!$H$16:$H$23</c:f>
              <c:numCache>
                <c:formatCode>0.0%</c:formatCode>
                <c:ptCount val="8"/>
                <c:pt idx="0">
                  <c:v>0.20157115729781755</c:v>
                </c:pt>
                <c:pt idx="1">
                  <c:v>0.12838343053686377</c:v>
                </c:pt>
                <c:pt idx="2">
                  <c:v>0.17637544088244045</c:v>
                </c:pt>
                <c:pt idx="3">
                  <c:v>0.16915973257659703</c:v>
                </c:pt>
                <c:pt idx="4">
                  <c:v>0</c:v>
                </c:pt>
                <c:pt idx="5">
                  <c:v>0.17778151072288481</c:v>
                </c:pt>
                <c:pt idx="6">
                  <c:v>8.7683730359858103E-2</c:v>
                </c:pt>
                <c:pt idx="7">
                  <c:v>0.17151270001784549</c:v>
                </c:pt>
              </c:numCache>
            </c:numRef>
          </c:val>
        </c:ser>
        <c:ser>
          <c:idx val="6"/>
          <c:order val="6"/>
          <c:tx>
            <c:strRef>
              <c:f>全目的概要!$I$15</c:f>
              <c:strCache>
                <c:ptCount val="1"/>
                <c:pt idx="0">
                  <c:v>その他</c:v>
                </c:pt>
              </c:strCache>
            </c:strRef>
          </c:tx>
          <c:spPr>
            <a:solidFill>
              <a:schemeClr val="tx1"/>
            </a:solidFill>
          </c:spPr>
          <c:cat>
            <c:strRef>
              <c:f>全目的概要!$B$16:$B$23</c:f>
              <c:strCache>
                <c:ptCount val="8"/>
                <c:pt idx="0">
                  <c:v>33100</c:v>
                </c:pt>
                <c:pt idx="1">
                  <c:v>33101</c:v>
                </c:pt>
                <c:pt idx="2">
                  <c:v>33102</c:v>
                </c:pt>
                <c:pt idx="3">
                  <c:v>33103</c:v>
                </c:pt>
                <c:pt idx="4">
                  <c:v>33104</c:v>
                </c:pt>
                <c:pt idx="5">
                  <c:v>33105</c:v>
                </c:pt>
                <c:pt idx="6">
                  <c:v>33106</c:v>
                </c:pt>
                <c:pt idx="7">
                  <c:v>3310合計</c:v>
                </c:pt>
              </c:strCache>
            </c:strRef>
          </c:cat>
          <c:val>
            <c:numRef>
              <c:f>全目的概要!$I$16:$I$23</c:f>
              <c:numCache>
                <c:formatCode>0.0%</c:formatCode>
                <c:ptCount val="8"/>
                <c:pt idx="0">
                  <c:v>1.6127773586869004E-3</c:v>
                </c:pt>
                <c:pt idx="1">
                  <c:v>0</c:v>
                </c:pt>
                <c:pt idx="2">
                  <c:v>0</c:v>
                </c:pt>
                <c:pt idx="3">
                  <c:v>0</c:v>
                </c:pt>
                <c:pt idx="4">
                  <c:v>0</c:v>
                </c:pt>
                <c:pt idx="5">
                  <c:v>0</c:v>
                </c:pt>
                <c:pt idx="6">
                  <c:v>0</c:v>
                </c:pt>
                <c:pt idx="7">
                  <c:v>3.6880613883767021E-4</c:v>
                </c:pt>
              </c:numCache>
            </c:numRef>
          </c:val>
        </c:ser>
        <c:ser>
          <c:idx val="7"/>
          <c:order val="7"/>
          <c:tx>
            <c:strRef>
              <c:f>全目的概要!$J$15</c:f>
              <c:strCache>
                <c:ptCount val="1"/>
                <c:pt idx="0">
                  <c:v>不明</c:v>
                </c:pt>
              </c:strCache>
            </c:strRef>
          </c:tx>
          <c:spPr>
            <a:solidFill>
              <a:prstClr val="black"/>
            </a:solidFill>
          </c:spPr>
          <c:cat>
            <c:strRef>
              <c:f>全目的概要!$B$16:$B$23</c:f>
              <c:strCache>
                <c:ptCount val="8"/>
                <c:pt idx="0">
                  <c:v>33100</c:v>
                </c:pt>
                <c:pt idx="1">
                  <c:v>33101</c:v>
                </c:pt>
                <c:pt idx="2">
                  <c:v>33102</c:v>
                </c:pt>
                <c:pt idx="3">
                  <c:v>33103</c:v>
                </c:pt>
                <c:pt idx="4">
                  <c:v>33104</c:v>
                </c:pt>
                <c:pt idx="5">
                  <c:v>33105</c:v>
                </c:pt>
                <c:pt idx="6">
                  <c:v>33106</c:v>
                </c:pt>
                <c:pt idx="7">
                  <c:v>3310合計</c:v>
                </c:pt>
              </c:strCache>
            </c:strRef>
          </c:cat>
          <c:val>
            <c:numRef>
              <c:f>全目的概要!$J$16:$J$23</c:f>
              <c:numCache>
                <c:formatCode>0.0%</c:formatCode>
                <c:ptCount val="8"/>
                <c:pt idx="0">
                  <c:v>3.3556174075904692E-3</c:v>
                </c:pt>
                <c:pt idx="1">
                  <c:v>0</c:v>
                </c:pt>
                <c:pt idx="2">
                  <c:v>1.1075416170556898E-2</c:v>
                </c:pt>
                <c:pt idx="3">
                  <c:v>2.6790438170362182E-2</c:v>
                </c:pt>
                <c:pt idx="4">
                  <c:v>3.7681159420290211E-2</c:v>
                </c:pt>
                <c:pt idx="5">
                  <c:v>2.5029396942717982E-2</c:v>
                </c:pt>
                <c:pt idx="6">
                  <c:v>1.0812637269809151E-2</c:v>
                </c:pt>
                <c:pt idx="7">
                  <c:v>1.4514306109095237E-2</c:v>
                </c:pt>
              </c:numCache>
            </c:numRef>
          </c:val>
        </c:ser>
        <c:gapWidth val="20"/>
        <c:overlap val="100"/>
        <c:axId val="165196160"/>
        <c:axId val="165197696"/>
      </c:barChart>
      <c:catAx>
        <c:axId val="165196160"/>
        <c:scaling>
          <c:orientation val="maxMin"/>
        </c:scaling>
        <c:axPos val="l"/>
        <c:tickLblPos val="nextTo"/>
        <c:crossAx val="165197696"/>
        <c:crosses val="autoZero"/>
        <c:auto val="1"/>
        <c:lblAlgn val="ctr"/>
        <c:lblOffset val="100"/>
      </c:catAx>
      <c:valAx>
        <c:axId val="165197696"/>
        <c:scaling>
          <c:orientation val="minMax"/>
        </c:scaling>
        <c:axPos val="t"/>
        <c:majorGridlines/>
        <c:numFmt formatCode="0%" sourceLinked="1"/>
        <c:tickLblPos val="nextTo"/>
        <c:crossAx val="165196160"/>
        <c:crosses val="autoZero"/>
        <c:crossBetween val="between"/>
      </c:valAx>
    </c:plotArea>
    <c:legend>
      <c:legendPos val="r"/>
      <c:layout>
        <c:manualLayout>
          <c:xMode val="edge"/>
          <c:yMode val="edge"/>
          <c:x val="0.10275131233595801"/>
          <c:y val="0.11412227883279351"/>
          <c:w val="0.81947090988625926"/>
          <c:h val="0.12126509186351783"/>
        </c:manualLayout>
      </c:layout>
      <c:txPr>
        <a:bodyPr/>
        <a:lstStyle/>
        <a:p>
          <a:pPr>
            <a:defRPr sz="900"/>
          </a:pPr>
          <a:endParaRPr lang="ja-JP"/>
        </a:p>
      </c:txPr>
    </c:legend>
    <c:plotVisOnly val="1"/>
  </c:chart>
  <c:spPr>
    <a:ln>
      <a:noFill/>
    </a:ln>
  </c:sp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ja-JP"/>
  <c:chart>
    <c:plotArea>
      <c:layout>
        <c:manualLayout>
          <c:layoutTarget val="inner"/>
          <c:xMode val="edge"/>
          <c:yMode val="edge"/>
          <c:x val="0.16404396325459319"/>
          <c:y val="0.3370368997992938"/>
          <c:w val="0.80640338667344003"/>
          <c:h val="0.62933611239771492"/>
        </c:manualLayout>
      </c:layout>
      <c:barChart>
        <c:barDir val="bar"/>
        <c:grouping val="percentStacked"/>
        <c:ser>
          <c:idx val="0"/>
          <c:order val="0"/>
          <c:tx>
            <c:strRef>
              <c:f>全目的概要!$L$15</c:f>
              <c:strCache>
                <c:ptCount val="1"/>
                <c:pt idx="0">
                  <c:v>鉄道</c:v>
                </c:pt>
              </c:strCache>
            </c:strRef>
          </c:tx>
          <c:spPr>
            <a:solidFill>
              <a:srgbClr val="0070C0"/>
            </a:solidFill>
            <a:ln>
              <a:noFill/>
            </a:ln>
          </c:spPr>
          <c:dLbls>
            <c:txPr>
              <a:bodyPr/>
              <a:lstStyle/>
              <a:p>
                <a:pPr>
                  <a:defRPr>
                    <a:solidFill>
                      <a:schemeClr val="bg1"/>
                    </a:solidFill>
                  </a:defRPr>
                </a:pPr>
                <a:endParaRPr lang="ja-JP"/>
              </a:p>
            </c:txPr>
            <c:showVal val="1"/>
          </c:dLbls>
          <c:cat>
            <c:strRef>
              <c:f>全目的概要!$B$16:$B$23</c:f>
              <c:strCache>
                <c:ptCount val="8"/>
                <c:pt idx="0">
                  <c:v>33100</c:v>
                </c:pt>
                <c:pt idx="1">
                  <c:v>33101</c:v>
                </c:pt>
                <c:pt idx="2">
                  <c:v>33102</c:v>
                </c:pt>
                <c:pt idx="3">
                  <c:v>33103</c:v>
                </c:pt>
                <c:pt idx="4">
                  <c:v>33104</c:v>
                </c:pt>
                <c:pt idx="5">
                  <c:v>33105</c:v>
                </c:pt>
                <c:pt idx="6">
                  <c:v>33106</c:v>
                </c:pt>
                <c:pt idx="7">
                  <c:v>3310合計</c:v>
                </c:pt>
              </c:strCache>
            </c:strRef>
          </c:cat>
          <c:val>
            <c:numRef>
              <c:f>全目的概要!$L$16:$L$23</c:f>
              <c:numCache>
                <c:formatCode>0.0%</c:formatCode>
                <c:ptCount val="8"/>
                <c:pt idx="0">
                  <c:v>0.17212387069820867</c:v>
                </c:pt>
                <c:pt idx="1">
                  <c:v>9.3118951459270044E-2</c:v>
                </c:pt>
                <c:pt idx="2">
                  <c:v>0.11135722915827605</c:v>
                </c:pt>
                <c:pt idx="3">
                  <c:v>0.23392317652136499</c:v>
                </c:pt>
                <c:pt idx="4">
                  <c:v>0.15304347826087034</c:v>
                </c:pt>
                <c:pt idx="5">
                  <c:v>0.15105496946141117</c:v>
                </c:pt>
                <c:pt idx="6">
                  <c:v>0.11032268964352086</c:v>
                </c:pt>
                <c:pt idx="7">
                  <c:v>0.14984860472448441</c:v>
                </c:pt>
              </c:numCache>
            </c:numRef>
          </c:val>
        </c:ser>
        <c:ser>
          <c:idx val="1"/>
          <c:order val="1"/>
          <c:tx>
            <c:strRef>
              <c:f>全目的概要!$M$15</c:f>
              <c:strCache>
                <c:ptCount val="1"/>
                <c:pt idx="0">
                  <c:v>路線バス</c:v>
                </c:pt>
              </c:strCache>
            </c:strRef>
          </c:tx>
          <c:spPr>
            <a:solidFill>
              <a:srgbClr val="FF0000"/>
            </a:solidFill>
            <a:ln>
              <a:noFill/>
            </a:ln>
          </c:spPr>
          <c:dLbls>
            <c:dLbl>
              <c:idx val="0"/>
              <c:layout>
                <c:manualLayout>
                  <c:x val="3.4583908100752861E-2"/>
                  <c:y val="0"/>
                </c:manualLayout>
              </c:layout>
              <c:showVal val="1"/>
            </c:dLbl>
            <c:dLbl>
              <c:idx val="1"/>
              <c:delete val="1"/>
            </c:dLbl>
            <c:dLbl>
              <c:idx val="2"/>
              <c:layout>
                <c:manualLayout>
                  <c:x val="3.0260842801816012E-2"/>
                  <c:y val="-7.0094179404045666E-5"/>
                </c:manualLayout>
              </c:layout>
              <c:showVal val="1"/>
            </c:dLbl>
            <c:dLbl>
              <c:idx val="3"/>
              <c:layout>
                <c:manualLayout>
                  <c:x val="3.0401737242128298E-2"/>
                  <c:y val="0"/>
                </c:manualLayout>
              </c:layout>
              <c:showVal val="1"/>
            </c:dLbl>
            <c:dLbl>
              <c:idx val="4"/>
              <c:delete val="1"/>
            </c:dLbl>
            <c:dLbl>
              <c:idx val="5"/>
              <c:layout>
                <c:manualLayout>
                  <c:x val="3.4744842562432182E-2"/>
                  <c:y val="0"/>
                </c:manualLayout>
              </c:layout>
              <c:showVal val="1"/>
            </c:dLbl>
            <c:dLbl>
              <c:idx val="6"/>
              <c:layout>
                <c:manualLayout>
                  <c:x val="8.6862106406080507E-3"/>
                  <c:y val="6.1756986259071471E-7"/>
                </c:manualLayout>
              </c:layout>
              <c:showVal val="1"/>
            </c:dLbl>
            <c:dLbl>
              <c:idx val="7"/>
              <c:layout>
                <c:manualLayout>
                  <c:x val="3.4744842562432182E-2"/>
                  <c:y val="0"/>
                </c:manualLayout>
              </c:layout>
              <c:showVal val="1"/>
            </c:dLbl>
            <c:showVal val="1"/>
          </c:dLbls>
          <c:cat>
            <c:strRef>
              <c:f>全目的概要!$B$16:$B$23</c:f>
              <c:strCache>
                <c:ptCount val="8"/>
                <c:pt idx="0">
                  <c:v>33100</c:v>
                </c:pt>
                <c:pt idx="1">
                  <c:v>33101</c:v>
                </c:pt>
                <c:pt idx="2">
                  <c:v>33102</c:v>
                </c:pt>
                <c:pt idx="3">
                  <c:v>33103</c:v>
                </c:pt>
                <c:pt idx="4">
                  <c:v>33104</c:v>
                </c:pt>
                <c:pt idx="5">
                  <c:v>33105</c:v>
                </c:pt>
                <c:pt idx="6">
                  <c:v>33106</c:v>
                </c:pt>
                <c:pt idx="7">
                  <c:v>3310合計</c:v>
                </c:pt>
              </c:strCache>
            </c:strRef>
          </c:cat>
          <c:val>
            <c:numRef>
              <c:f>全目的概要!$M$16:$M$23</c:f>
              <c:numCache>
                <c:formatCode>0.0%</c:formatCode>
                <c:ptCount val="8"/>
                <c:pt idx="0">
                  <c:v>2.1306595644681185E-2</c:v>
                </c:pt>
                <c:pt idx="1">
                  <c:v>0</c:v>
                </c:pt>
                <c:pt idx="2">
                  <c:v>3.8707656508703767E-3</c:v>
                </c:pt>
                <c:pt idx="3">
                  <c:v>1.79830240253201E-2</c:v>
                </c:pt>
                <c:pt idx="4">
                  <c:v>0</c:v>
                </c:pt>
                <c:pt idx="5">
                  <c:v>6.1632426429761534E-3</c:v>
                </c:pt>
                <c:pt idx="6">
                  <c:v>4.8150025342118624E-2</c:v>
                </c:pt>
                <c:pt idx="7">
                  <c:v>1.2278186587984736E-2</c:v>
                </c:pt>
              </c:numCache>
            </c:numRef>
          </c:val>
        </c:ser>
        <c:ser>
          <c:idx val="2"/>
          <c:order val="2"/>
          <c:tx>
            <c:strRef>
              <c:f>全目的概要!$N$15</c:f>
              <c:strCache>
                <c:ptCount val="1"/>
                <c:pt idx="0">
                  <c:v>自動車</c:v>
                </c:pt>
              </c:strCache>
            </c:strRef>
          </c:tx>
          <c:spPr>
            <a:solidFill>
              <a:srgbClr val="FFC000"/>
            </a:solidFill>
            <a:ln>
              <a:noFill/>
            </a:ln>
          </c:spPr>
          <c:dLbls>
            <c:showVal val="1"/>
          </c:dLbls>
          <c:cat>
            <c:strRef>
              <c:f>全目的概要!$B$16:$B$23</c:f>
              <c:strCache>
                <c:ptCount val="8"/>
                <c:pt idx="0">
                  <c:v>33100</c:v>
                </c:pt>
                <c:pt idx="1">
                  <c:v>33101</c:v>
                </c:pt>
                <c:pt idx="2">
                  <c:v>33102</c:v>
                </c:pt>
                <c:pt idx="3">
                  <c:v>33103</c:v>
                </c:pt>
                <c:pt idx="4">
                  <c:v>33104</c:v>
                </c:pt>
                <c:pt idx="5">
                  <c:v>33105</c:v>
                </c:pt>
                <c:pt idx="6">
                  <c:v>33106</c:v>
                </c:pt>
                <c:pt idx="7">
                  <c:v>3310合計</c:v>
                </c:pt>
              </c:strCache>
            </c:strRef>
          </c:cat>
          <c:val>
            <c:numRef>
              <c:f>全目的概要!$N$16:$N$23</c:f>
              <c:numCache>
                <c:formatCode>0.0%</c:formatCode>
                <c:ptCount val="8"/>
                <c:pt idx="0">
                  <c:v>0.51028774348529948</c:v>
                </c:pt>
                <c:pt idx="1">
                  <c:v>0.71073687419035281</c:v>
                </c:pt>
                <c:pt idx="2">
                  <c:v>0.59401709401709357</c:v>
                </c:pt>
                <c:pt idx="3">
                  <c:v>0.49115235217954412</c:v>
                </c:pt>
                <c:pt idx="4">
                  <c:v>0.75652173913043474</c:v>
                </c:pt>
                <c:pt idx="5">
                  <c:v>0.57795669072737366</c:v>
                </c:pt>
                <c:pt idx="6">
                  <c:v>0.67426930224700365</c:v>
                </c:pt>
                <c:pt idx="7">
                  <c:v>0.57008500740617785</c:v>
                </c:pt>
              </c:numCache>
            </c:numRef>
          </c:val>
        </c:ser>
        <c:ser>
          <c:idx val="3"/>
          <c:order val="3"/>
          <c:tx>
            <c:strRef>
              <c:f>全目的概要!$O$15</c:f>
              <c:strCache>
                <c:ptCount val="1"/>
                <c:pt idx="0">
                  <c:v>２輪車</c:v>
                </c:pt>
              </c:strCache>
            </c:strRef>
          </c:tx>
          <c:spPr>
            <a:solidFill>
              <a:srgbClr val="FF99FF"/>
            </a:solidFill>
            <a:ln>
              <a:noFill/>
            </a:ln>
          </c:spPr>
          <c:dLbls>
            <c:dLbl>
              <c:idx val="0"/>
              <c:layout>
                <c:manualLayout>
                  <c:x val="-2.3887079261672096E-2"/>
                  <c:y val="0"/>
                </c:manualLayout>
              </c:layout>
              <c:showVal val="1"/>
            </c:dLbl>
            <c:dLbl>
              <c:idx val="1"/>
              <c:layout>
                <c:manualLayout>
                  <c:x val="-3.4744842562432182E-2"/>
                  <c:y val="-3.9215686274509812E-3"/>
                </c:manualLayout>
              </c:layout>
              <c:showVal val="1"/>
            </c:dLbl>
            <c:dLbl>
              <c:idx val="2"/>
              <c:layout>
                <c:manualLayout>
                  <c:x val="-1.5200868621064222E-2"/>
                  <c:y val="0"/>
                </c:manualLayout>
              </c:layout>
              <c:showVal val="1"/>
            </c:dLbl>
            <c:dLbl>
              <c:idx val="3"/>
              <c:layout>
                <c:manualLayout>
                  <c:x val="-3.2573289902280207E-2"/>
                  <c:y val="0"/>
                </c:manualLayout>
              </c:layout>
              <c:showVal val="1"/>
            </c:dLbl>
            <c:dLbl>
              <c:idx val="4"/>
              <c:delete val="1"/>
            </c:dLbl>
            <c:dLbl>
              <c:idx val="5"/>
              <c:layout>
                <c:manualLayout>
                  <c:x val="-3.0401737242128298E-2"/>
                  <c:y val="0"/>
                </c:manualLayout>
              </c:layout>
              <c:showVal val="1"/>
            </c:dLbl>
            <c:dLbl>
              <c:idx val="6"/>
              <c:layout>
                <c:manualLayout>
                  <c:x val="-3.2573289902280152E-2"/>
                  <c:y val="0"/>
                </c:manualLayout>
              </c:layout>
              <c:showVal val="1"/>
            </c:dLbl>
            <c:dLbl>
              <c:idx val="7"/>
              <c:layout>
                <c:manualLayout>
                  <c:x val="-2.6058631921824206E-2"/>
                  <c:y val="0"/>
                </c:manualLayout>
              </c:layout>
              <c:showVal val="1"/>
            </c:dLbl>
            <c:showVal val="1"/>
          </c:dLbls>
          <c:cat>
            <c:strRef>
              <c:f>全目的概要!$B$16:$B$23</c:f>
              <c:strCache>
                <c:ptCount val="8"/>
                <c:pt idx="0">
                  <c:v>33100</c:v>
                </c:pt>
                <c:pt idx="1">
                  <c:v>33101</c:v>
                </c:pt>
                <c:pt idx="2">
                  <c:v>33102</c:v>
                </c:pt>
                <c:pt idx="3">
                  <c:v>33103</c:v>
                </c:pt>
                <c:pt idx="4">
                  <c:v>33104</c:v>
                </c:pt>
                <c:pt idx="5">
                  <c:v>33105</c:v>
                </c:pt>
                <c:pt idx="6">
                  <c:v>33106</c:v>
                </c:pt>
                <c:pt idx="7">
                  <c:v>3310合計</c:v>
                </c:pt>
              </c:strCache>
            </c:strRef>
          </c:cat>
          <c:val>
            <c:numRef>
              <c:f>全目的概要!$O$16:$O$23</c:f>
              <c:numCache>
                <c:formatCode>0.0%</c:formatCode>
                <c:ptCount val="8"/>
                <c:pt idx="0">
                  <c:v>1.1201629327902352E-2</c:v>
                </c:pt>
                <c:pt idx="1">
                  <c:v>1.539282176331643E-2</c:v>
                </c:pt>
                <c:pt idx="2">
                  <c:v>1.3715487537477101E-2</c:v>
                </c:pt>
                <c:pt idx="3">
                  <c:v>1.5537332757876558E-2</c:v>
                </c:pt>
                <c:pt idx="4">
                  <c:v>0</c:v>
                </c:pt>
                <c:pt idx="5">
                  <c:v>1.8212104386451971E-2</c:v>
                </c:pt>
                <c:pt idx="6">
                  <c:v>7.2647406656529924E-3</c:v>
                </c:pt>
                <c:pt idx="7">
                  <c:v>1.4389987091247626E-2</c:v>
                </c:pt>
              </c:numCache>
            </c:numRef>
          </c:val>
        </c:ser>
        <c:ser>
          <c:idx val="4"/>
          <c:order val="4"/>
          <c:tx>
            <c:strRef>
              <c:f>全目的概要!$P$15</c:f>
              <c:strCache>
                <c:ptCount val="1"/>
                <c:pt idx="0">
                  <c:v>自転車</c:v>
                </c:pt>
              </c:strCache>
            </c:strRef>
          </c:tx>
          <c:spPr>
            <a:solidFill>
              <a:srgbClr val="92D050"/>
            </a:solidFill>
            <a:ln>
              <a:noFill/>
            </a:ln>
          </c:spPr>
          <c:dLbls>
            <c:dLbl>
              <c:idx val="4"/>
              <c:layout>
                <c:manualLayout>
                  <c:x val="-4.3431053203040184E-3"/>
                  <c:y val="6.1756986259071471E-7"/>
                </c:manualLayout>
              </c:layout>
              <c:showVal val="1"/>
            </c:dLbl>
            <c:showVal val="1"/>
          </c:dLbls>
          <c:cat>
            <c:strRef>
              <c:f>全目的概要!$B$16:$B$23</c:f>
              <c:strCache>
                <c:ptCount val="8"/>
                <c:pt idx="0">
                  <c:v>33100</c:v>
                </c:pt>
                <c:pt idx="1">
                  <c:v>33101</c:v>
                </c:pt>
                <c:pt idx="2">
                  <c:v>33102</c:v>
                </c:pt>
                <c:pt idx="3">
                  <c:v>33103</c:v>
                </c:pt>
                <c:pt idx="4">
                  <c:v>33104</c:v>
                </c:pt>
                <c:pt idx="5">
                  <c:v>33105</c:v>
                </c:pt>
                <c:pt idx="6">
                  <c:v>33106</c:v>
                </c:pt>
                <c:pt idx="7">
                  <c:v>3310合計</c:v>
                </c:pt>
              </c:strCache>
            </c:strRef>
          </c:cat>
          <c:val>
            <c:numRef>
              <c:f>全目的概要!$P$16:$P$23</c:f>
              <c:numCache>
                <c:formatCode>0.0%</c:formatCode>
                <c:ptCount val="8"/>
                <c:pt idx="0">
                  <c:v>7.7784740717530984E-2</c:v>
                </c:pt>
                <c:pt idx="1">
                  <c:v>4.9912367598872333E-2</c:v>
                </c:pt>
                <c:pt idx="2">
                  <c:v>9.4106591488790525E-2</c:v>
                </c:pt>
                <c:pt idx="3">
                  <c:v>4.2248117776818667E-2</c:v>
                </c:pt>
                <c:pt idx="4">
                  <c:v>5.2753623188406207E-2</c:v>
                </c:pt>
                <c:pt idx="5">
                  <c:v>4.8667406996113514E-2</c:v>
                </c:pt>
                <c:pt idx="6">
                  <c:v>6.1496874472039192E-2</c:v>
                </c:pt>
                <c:pt idx="7">
                  <c:v>6.9528800794750795E-2</c:v>
                </c:pt>
              </c:numCache>
            </c:numRef>
          </c:val>
        </c:ser>
        <c:ser>
          <c:idx val="5"/>
          <c:order val="5"/>
          <c:tx>
            <c:strRef>
              <c:f>全目的概要!$Q$15</c:f>
              <c:strCache>
                <c:ptCount val="1"/>
                <c:pt idx="0">
                  <c:v>徒歩</c:v>
                </c:pt>
              </c:strCache>
            </c:strRef>
          </c:tx>
          <c:spPr>
            <a:solidFill>
              <a:schemeClr val="tx2">
                <a:lumMod val="40000"/>
                <a:lumOff val="60000"/>
              </a:schemeClr>
            </a:solidFill>
            <a:ln>
              <a:noFill/>
            </a:ln>
          </c:spPr>
          <c:dLbls>
            <c:dLbl>
              <c:idx val="4"/>
              <c:delete val="1"/>
            </c:dLbl>
            <c:showVal val="1"/>
          </c:dLbls>
          <c:cat>
            <c:strRef>
              <c:f>全目的概要!$B$16:$B$23</c:f>
              <c:strCache>
                <c:ptCount val="8"/>
                <c:pt idx="0">
                  <c:v>33100</c:v>
                </c:pt>
                <c:pt idx="1">
                  <c:v>33101</c:v>
                </c:pt>
                <c:pt idx="2">
                  <c:v>33102</c:v>
                </c:pt>
                <c:pt idx="3">
                  <c:v>33103</c:v>
                </c:pt>
                <c:pt idx="4">
                  <c:v>33104</c:v>
                </c:pt>
                <c:pt idx="5">
                  <c:v>33105</c:v>
                </c:pt>
                <c:pt idx="6">
                  <c:v>33106</c:v>
                </c:pt>
                <c:pt idx="7">
                  <c:v>3310合計</c:v>
                </c:pt>
              </c:strCache>
            </c:strRef>
          </c:cat>
          <c:val>
            <c:numRef>
              <c:f>全目的概要!$Q$16:$Q$23</c:f>
              <c:numCache>
                <c:formatCode>0.0%</c:formatCode>
                <c:ptCount val="8"/>
                <c:pt idx="0">
                  <c:v>0.20358765470781764</c:v>
                </c:pt>
                <c:pt idx="1">
                  <c:v>0.13083898498818869</c:v>
                </c:pt>
                <c:pt idx="2">
                  <c:v>0.17575066004385367</c:v>
                </c:pt>
                <c:pt idx="3">
                  <c:v>0.17244521172013744</c:v>
                </c:pt>
                <c:pt idx="4">
                  <c:v>0</c:v>
                </c:pt>
                <c:pt idx="5">
                  <c:v>0.17515269294836203</c:v>
                </c:pt>
                <c:pt idx="6">
                  <c:v>8.7683730359858089E-2</c:v>
                </c:pt>
                <c:pt idx="7">
                  <c:v>0.17148414959875791</c:v>
                </c:pt>
              </c:numCache>
            </c:numRef>
          </c:val>
        </c:ser>
        <c:ser>
          <c:idx val="6"/>
          <c:order val="6"/>
          <c:tx>
            <c:strRef>
              <c:f>全目的概要!$R$15</c:f>
              <c:strCache>
                <c:ptCount val="1"/>
                <c:pt idx="0">
                  <c:v>その他</c:v>
                </c:pt>
              </c:strCache>
            </c:strRef>
          </c:tx>
          <c:spPr>
            <a:solidFill>
              <a:schemeClr val="tx1"/>
            </a:solidFill>
          </c:spPr>
          <c:cat>
            <c:strRef>
              <c:f>全目的概要!$B$16:$B$23</c:f>
              <c:strCache>
                <c:ptCount val="8"/>
                <c:pt idx="0">
                  <c:v>33100</c:v>
                </c:pt>
                <c:pt idx="1">
                  <c:v>33101</c:v>
                </c:pt>
                <c:pt idx="2">
                  <c:v>33102</c:v>
                </c:pt>
                <c:pt idx="3">
                  <c:v>33103</c:v>
                </c:pt>
                <c:pt idx="4">
                  <c:v>33104</c:v>
                </c:pt>
                <c:pt idx="5">
                  <c:v>33105</c:v>
                </c:pt>
                <c:pt idx="6">
                  <c:v>33106</c:v>
                </c:pt>
                <c:pt idx="7">
                  <c:v>3310合計</c:v>
                </c:pt>
              </c:strCache>
            </c:strRef>
          </c:cat>
          <c:val>
            <c:numRef>
              <c:f>全目的概要!$R$16:$R$23</c:f>
              <c:numCache>
                <c:formatCode>0.0%</c:formatCode>
                <c:ptCount val="8"/>
                <c:pt idx="0">
                  <c:v>1.6188834926105801E-3</c:v>
                </c:pt>
                <c:pt idx="1">
                  <c:v>0</c:v>
                </c:pt>
                <c:pt idx="2">
                  <c:v>0</c:v>
                </c:pt>
                <c:pt idx="3">
                  <c:v>0</c:v>
                </c:pt>
                <c:pt idx="4">
                  <c:v>0</c:v>
                </c:pt>
                <c:pt idx="5">
                  <c:v>0</c:v>
                </c:pt>
                <c:pt idx="6">
                  <c:v>0</c:v>
                </c:pt>
                <c:pt idx="7">
                  <c:v>3.6882149634450583E-4</c:v>
                </c:pt>
              </c:numCache>
            </c:numRef>
          </c:val>
        </c:ser>
        <c:ser>
          <c:idx val="7"/>
          <c:order val="7"/>
          <c:tx>
            <c:strRef>
              <c:f>全目的概要!$S$15</c:f>
              <c:strCache>
                <c:ptCount val="1"/>
                <c:pt idx="0">
                  <c:v>不明</c:v>
                </c:pt>
              </c:strCache>
            </c:strRef>
          </c:tx>
          <c:spPr>
            <a:solidFill>
              <a:prstClr val="black"/>
            </a:solidFill>
          </c:spPr>
          <c:cat>
            <c:strRef>
              <c:f>全目的概要!$B$16:$B$23</c:f>
              <c:strCache>
                <c:ptCount val="8"/>
                <c:pt idx="0">
                  <c:v>33100</c:v>
                </c:pt>
                <c:pt idx="1">
                  <c:v>33101</c:v>
                </c:pt>
                <c:pt idx="2">
                  <c:v>33102</c:v>
                </c:pt>
                <c:pt idx="3">
                  <c:v>33103</c:v>
                </c:pt>
                <c:pt idx="4">
                  <c:v>33104</c:v>
                </c:pt>
                <c:pt idx="5">
                  <c:v>33105</c:v>
                </c:pt>
                <c:pt idx="6">
                  <c:v>33106</c:v>
                </c:pt>
                <c:pt idx="7">
                  <c:v>3310合計</c:v>
                </c:pt>
              </c:strCache>
            </c:strRef>
          </c:cat>
          <c:val>
            <c:numRef>
              <c:f>全目的概要!$S$16:$S$23</c:f>
              <c:numCache>
                <c:formatCode>0.0%</c:formatCode>
                <c:ptCount val="8"/>
                <c:pt idx="0">
                  <c:v>2.0888819259491402E-3</c:v>
                </c:pt>
                <c:pt idx="1">
                  <c:v>0</c:v>
                </c:pt>
                <c:pt idx="2">
                  <c:v>7.1821721036381013E-3</c:v>
                </c:pt>
                <c:pt idx="3">
                  <c:v>2.6710785018942119E-2</c:v>
                </c:pt>
                <c:pt idx="4">
                  <c:v>3.7681159420290114E-2</c:v>
                </c:pt>
                <c:pt idx="5">
                  <c:v>2.2792892837312603E-2</c:v>
                </c:pt>
                <c:pt idx="6">
                  <c:v>1.08126372698091E-2</c:v>
                </c:pt>
                <c:pt idx="7">
                  <c:v>1.2016442300256376E-2</c:v>
                </c:pt>
              </c:numCache>
            </c:numRef>
          </c:val>
        </c:ser>
        <c:gapWidth val="20"/>
        <c:overlap val="100"/>
        <c:axId val="165426304"/>
        <c:axId val="165427840"/>
      </c:barChart>
      <c:catAx>
        <c:axId val="165426304"/>
        <c:scaling>
          <c:orientation val="maxMin"/>
        </c:scaling>
        <c:axPos val="l"/>
        <c:tickLblPos val="nextTo"/>
        <c:crossAx val="165427840"/>
        <c:crosses val="autoZero"/>
        <c:auto val="1"/>
        <c:lblAlgn val="ctr"/>
        <c:lblOffset val="100"/>
      </c:catAx>
      <c:valAx>
        <c:axId val="165427840"/>
        <c:scaling>
          <c:orientation val="minMax"/>
        </c:scaling>
        <c:axPos val="t"/>
        <c:majorGridlines/>
        <c:numFmt formatCode="0%" sourceLinked="1"/>
        <c:tickLblPos val="nextTo"/>
        <c:crossAx val="165426304"/>
        <c:crosses val="autoZero"/>
        <c:crossBetween val="between"/>
      </c:valAx>
    </c:plotArea>
    <c:legend>
      <c:legendPos val="r"/>
      <c:layout>
        <c:manualLayout>
          <c:xMode val="edge"/>
          <c:yMode val="edge"/>
          <c:x val="0.10275131233595801"/>
          <c:y val="0.11412227883279299"/>
          <c:w val="0.81947090988625892"/>
          <c:h val="0.12126509186351789"/>
        </c:manualLayout>
      </c:layout>
      <c:txPr>
        <a:bodyPr/>
        <a:lstStyle/>
        <a:p>
          <a:pPr>
            <a:defRPr sz="900"/>
          </a:pPr>
          <a:endParaRPr lang="ja-JP"/>
        </a:p>
      </c:txPr>
    </c:legend>
    <c:plotVisOnly val="1"/>
  </c:chart>
  <c:spPr>
    <a:ln>
      <a:noFill/>
    </a:ln>
  </c:sp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lang val="ja-JP"/>
  <c:chart>
    <c:autoTitleDeleted val="1"/>
    <c:plotArea>
      <c:layout>
        <c:manualLayout>
          <c:layoutTarget val="inner"/>
          <c:xMode val="edge"/>
          <c:yMode val="edge"/>
          <c:x val="0.13513165372974617"/>
          <c:y val="0.15776386296363334"/>
          <c:w val="0.81124081364829914"/>
          <c:h val="0.5848267576027778"/>
        </c:manualLayout>
      </c:layout>
      <c:barChart>
        <c:barDir val="bar"/>
        <c:grouping val="stacked"/>
        <c:ser>
          <c:idx val="0"/>
          <c:order val="0"/>
          <c:tx>
            <c:strRef>
              <c:f>駅端末構成比!$R$19</c:f>
              <c:strCache>
                <c:ptCount val="1"/>
                <c:pt idx="0">
                  <c:v>路線バス</c:v>
                </c:pt>
              </c:strCache>
            </c:strRef>
          </c:tx>
          <c:spPr>
            <a:solidFill>
              <a:srgbClr val="FF0000"/>
            </a:solidFill>
          </c:spPr>
          <c:dLbls>
            <c:dLbl>
              <c:idx val="0"/>
              <c:layout>
                <c:manualLayout>
                  <c:x val="3.333333333333334E-2"/>
                  <c:y val="9.7264437689969604E-2"/>
                </c:manualLayout>
              </c:layout>
              <c:showVal val="1"/>
            </c:dLbl>
            <c:dLbl>
              <c:idx val="2"/>
              <c:layout>
                <c:manualLayout>
                  <c:x val="8.3333333333333367E-3"/>
                  <c:y val="7.7001013171225943E-2"/>
                </c:manualLayout>
              </c:layout>
              <c:showVal val="1"/>
            </c:dLbl>
            <c:showVal val="1"/>
          </c:dLbls>
          <c:cat>
            <c:strRef>
              <c:f>駅端末構成比!$C$20:$C$22</c:f>
              <c:strCache>
                <c:ptCount val="3"/>
                <c:pt idx="0">
                  <c:v>東飯能</c:v>
                </c:pt>
                <c:pt idx="1">
                  <c:v>飯能</c:v>
                </c:pt>
                <c:pt idx="2">
                  <c:v>元加治</c:v>
                </c:pt>
              </c:strCache>
            </c:strRef>
          </c:cat>
          <c:val>
            <c:numRef>
              <c:f>駅端末構成比!$R$20:$R$22</c:f>
              <c:numCache>
                <c:formatCode>0.0%</c:formatCode>
                <c:ptCount val="3"/>
                <c:pt idx="0">
                  <c:v>1.1000000000000051E-2</c:v>
                </c:pt>
                <c:pt idx="1">
                  <c:v>0.21100000000000024</c:v>
                </c:pt>
                <c:pt idx="2">
                  <c:v>2.8971028971028982E-2</c:v>
                </c:pt>
              </c:numCache>
            </c:numRef>
          </c:val>
        </c:ser>
        <c:ser>
          <c:idx val="1"/>
          <c:order val="1"/>
          <c:tx>
            <c:strRef>
              <c:f>駅端末構成比!$S$19</c:f>
              <c:strCache>
                <c:ptCount val="1"/>
                <c:pt idx="0">
                  <c:v>乗用車</c:v>
                </c:pt>
              </c:strCache>
            </c:strRef>
          </c:tx>
          <c:spPr>
            <a:solidFill>
              <a:srgbClr val="FFC000"/>
            </a:solidFill>
          </c:spPr>
          <c:dLbls>
            <c:showVal val="1"/>
          </c:dLbls>
          <c:cat>
            <c:strRef>
              <c:f>駅端末構成比!$C$20:$C$22</c:f>
              <c:strCache>
                <c:ptCount val="3"/>
                <c:pt idx="0">
                  <c:v>東飯能</c:v>
                </c:pt>
                <c:pt idx="1">
                  <c:v>飯能</c:v>
                </c:pt>
                <c:pt idx="2">
                  <c:v>元加治</c:v>
                </c:pt>
              </c:strCache>
            </c:strRef>
          </c:cat>
          <c:val>
            <c:numRef>
              <c:f>駅端末構成比!$S$20:$S$22</c:f>
              <c:numCache>
                <c:formatCode>0.0%</c:formatCode>
                <c:ptCount val="3"/>
                <c:pt idx="0">
                  <c:v>8.0000000000000043E-2</c:v>
                </c:pt>
                <c:pt idx="1">
                  <c:v>0.13100000000000001</c:v>
                </c:pt>
                <c:pt idx="2">
                  <c:v>8.9910089910090248E-3</c:v>
                </c:pt>
              </c:numCache>
            </c:numRef>
          </c:val>
        </c:ser>
        <c:ser>
          <c:idx val="2"/>
          <c:order val="2"/>
          <c:tx>
            <c:strRef>
              <c:f>駅端末構成比!$T$19</c:f>
              <c:strCache>
                <c:ptCount val="1"/>
                <c:pt idx="0">
                  <c:v>自家用バス・貸切りバス</c:v>
                </c:pt>
              </c:strCache>
            </c:strRef>
          </c:tx>
          <c:spPr>
            <a:solidFill>
              <a:schemeClr val="accent3">
                <a:lumMod val="60000"/>
                <a:lumOff val="40000"/>
              </a:schemeClr>
            </a:solidFill>
            <a:ln>
              <a:noFill/>
            </a:ln>
          </c:spPr>
          <c:dLbls>
            <c:showVal val="1"/>
          </c:dLbls>
          <c:cat>
            <c:strRef>
              <c:f>駅端末構成比!$C$20:$C$22</c:f>
              <c:strCache>
                <c:ptCount val="3"/>
                <c:pt idx="0">
                  <c:v>東飯能</c:v>
                </c:pt>
                <c:pt idx="1">
                  <c:v>飯能</c:v>
                </c:pt>
                <c:pt idx="2">
                  <c:v>元加治</c:v>
                </c:pt>
              </c:strCache>
            </c:strRef>
          </c:cat>
          <c:val>
            <c:numRef>
              <c:f>駅端末構成比!$T$20:$T$22</c:f>
              <c:numCache>
                <c:formatCode>0.0%</c:formatCode>
                <c:ptCount val="3"/>
                <c:pt idx="0">
                  <c:v>7.9000000000000264E-2</c:v>
                </c:pt>
                <c:pt idx="1">
                  <c:v>5.8000000000000003E-2</c:v>
                </c:pt>
                <c:pt idx="2">
                  <c:v>0.21178821178821194</c:v>
                </c:pt>
              </c:numCache>
            </c:numRef>
          </c:val>
        </c:ser>
        <c:ser>
          <c:idx val="3"/>
          <c:order val="3"/>
          <c:tx>
            <c:strRef>
              <c:f>駅端末構成比!$U$19</c:f>
              <c:strCache>
                <c:ptCount val="1"/>
                <c:pt idx="0">
                  <c:v>タクシー</c:v>
                </c:pt>
              </c:strCache>
            </c:strRef>
          </c:tx>
          <c:spPr>
            <a:solidFill>
              <a:schemeClr val="accent2">
                <a:lumMod val="40000"/>
                <a:lumOff val="60000"/>
              </a:schemeClr>
            </a:solidFill>
          </c:spPr>
          <c:cat>
            <c:strRef>
              <c:f>駅端末構成比!$C$20:$C$22</c:f>
              <c:strCache>
                <c:ptCount val="3"/>
                <c:pt idx="0">
                  <c:v>東飯能</c:v>
                </c:pt>
                <c:pt idx="1">
                  <c:v>飯能</c:v>
                </c:pt>
                <c:pt idx="2">
                  <c:v>元加治</c:v>
                </c:pt>
              </c:strCache>
            </c:strRef>
          </c:cat>
          <c:val>
            <c:numRef>
              <c:f>駅端末構成比!$U$20:$U$22</c:f>
              <c:numCache>
                <c:formatCode>0.0%</c:formatCode>
                <c:ptCount val="3"/>
                <c:pt idx="0">
                  <c:v>1.8000000000000023E-2</c:v>
                </c:pt>
                <c:pt idx="1">
                  <c:v>2.3E-2</c:v>
                </c:pt>
                <c:pt idx="2">
                  <c:v>0</c:v>
                </c:pt>
              </c:numCache>
            </c:numRef>
          </c:val>
        </c:ser>
        <c:ser>
          <c:idx val="4"/>
          <c:order val="4"/>
          <c:tx>
            <c:strRef>
              <c:f>駅端末構成比!$V$19</c:f>
              <c:strCache>
                <c:ptCount val="1"/>
                <c:pt idx="0">
                  <c:v>自動二輪車</c:v>
                </c:pt>
              </c:strCache>
            </c:strRef>
          </c:tx>
          <c:spPr>
            <a:solidFill>
              <a:srgbClr val="00B0F0"/>
            </a:solidFill>
          </c:spPr>
          <c:cat>
            <c:strRef>
              <c:f>駅端末構成比!$C$20:$C$22</c:f>
              <c:strCache>
                <c:ptCount val="3"/>
                <c:pt idx="0">
                  <c:v>東飯能</c:v>
                </c:pt>
                <c:pt idx="1">
                  <c:v>飯能</c:v>
                </c:pt>
                <c:pt idx="2">
                  <c:v>元加治</c:v>
                </c:pt>
              </c:strCache>
            </c:strRef>
          </c:cat>
          <c:val>
            <c:numRef>
              <c:f>駅端末構成比!$V$20:$V$22</c:f>
              <c:numCache>
                <c:formatCode>0.0%</c:formatCode>
                <c:ptCount val="3"/>
                <c:pt idx="0">
                  <c:v>6.0000000000000032E-2</c:v>
                </c:pt>
                <c:pt idx="1">
                  <c:v>2.5999999999999999E-2</c:v>
                </c:pt>
                <c:pt idx="2">
                  <c:v>0</c:v>
                </c:pt>
              </c:numCache>
            </c:numRef>
          </c:val>
        </c:ser>
        <c:ser>
          <c:idx val="5"/>
          <c:order val="5"/>
          <c:tx>
            <c:strRef>
              <c:f>駅端末構成比!$W$19</c:f>
              <c:strCache>
                <c:ptCount val="1"/>
                <c:pt idx="0">
                  <c:v>自転車</c:v>
                </c:pt>
              </c:strCache>
            </c:strRef>
          </c:tx>
          <c:spPr>
            <a:solidFill>
              <a:srgbClr val="FFFF00"/>
            </a:solidFill>
          </c:spPr>
          <c:dLbls>
            <c:showVal val="1"/>
          </c:dLbls>
          <c:cat>
            <c:strRef>
              <c:f>駅端末構成比!$C$20:$C$22</c:f>
              <c:strCache>
                <c:ptCount val="3"/>
                <c:pt idx="0">
                  <c:v>東飯能</c:v>
                </c:pt>
                <c:pt idx="1">
                  <c:v>飯能</c:v>
                </c:pt>
                <c:pt idx="2">
                  <c:v>元加治</c:v>
                </c:pt>
              </c:strCache>
            </c:strRef>
          </c:cat>
          <c:val>
            <c:numRef>
              <c:f>駅端末構成比!$W$20:$W$22</c:f>
              <c:numCache>
                <c:formatCode>0.0%</c:formatCode>
                <c:ptCount val="3"/>
                <c:pt idx="0">
                  <c:v>0.23200000000000001</c:v>
                </c:pt>
                <c:pt idx="1">
                  <c:v>0.10800000000000012</c:v>
                </c:pt>
                <c:pt idx="2">
                  <c:v>0.11588411588411589</c:v>
                </c:pt>
              </c:numCache>
            </c:numRef>
          </c:val>
        </c:ser>
        <c:ser>
          <c:idx val="6"/>
          <c:order val="6"/>
          <c:tx>
            <c:strRef>
              <c:f>駅端末構成比!$X$19</c:f>
              <c:strCache>
                <c:ptCount val="1"/>
                <c:pt idx="0">
                  <c:v>徒歩</c:v>
                </c:pt>
              </c:strCache>
            </c:strRef>
          </c:tx>
          <c:spPr>
            <a:solidFill>
              <a:srgbClr val="92D050"/>
            </a:solidFill>
          </c:spPr>
          <c:dLbls>
            <c:showVal val="1"/>
          </c:dLbls>
          <c:cat>
            <c:strRef>
              <c:f>駅端末構成比!$C$20:$C$22</c:f>
              <c:strCache>
                <c:ptCount val="3"/>
                <c:pt idx="0">
                  <c:v>東飯能</c:v>
                </c:pt>
                <c:pt idx="1">
                  <c:v>飯能</c:v>
                </c:pt>
                <c:pt idx="2">
                  <c:v>元加治</c:v>
                </c:pt>
              </c:strCache>
            </c:strRef>
          </c:cat>
          <c:val>
            <c:numRef>
              <c:f>駅端末構成比!$X$20:$X$22</c:f>
              <c:numCache>
                <c:formatCode>0.0%</c:formatCode>
                <c:ptCount val="3"/>
                <c:pt idx="0">
                  <c:v>0.52</c:v>
                </c:pt>
                <c:pt idx="1">
                  <c:v>0.441</c:v>
                </c:pt>
                <c:pt idx="2">
                  <c:v>0.63436563436563465</c:v>
                </c:pt>
              </c:numCache>
            </c:numRef>
          </c:val>
        </c:ser>
        <c:ser>
          <c:idx val="7"/>
          <c:order val="7"/>
          <c:tx>
            <c:strRef>
              <c:f>駅端末構成比!$Y$19</c:f>
              <c:strCache>
                <c:ptCount val="1"/>
                <c:pt idx="0">
                  <c:v>その他・不明</c:v>
                </c:pt>
              </c:strCache>
            </c:strRef>
          </c:tx>
          <c:cat>
            <c:strRef>
              <c:f>駅端末構成比!$C$20:$C$22</c:f>
              <c:strCache>
                <c:ptCount val="3"/>
                <c:pt idx="0">
                  <c:v>東飯能</c:v>
                </c:pt>
                <c:pt idx="1">
                  <c:v>飯能</c:v>
                </c:pt>
                <c:pt idx="2">
                  <c:v>元加治</c:v>
                </c:pt>
              </c:strCache>
            </c:strRef>
          </c:cat>
          <c:val>
            <c:numRef>
              <c:f>駅端末構成比!$Y$20:$Y$22</c:f>
              <c:numCache>
                <c:formatCode>0.0%</c:formatCode>
                <c:ptCount val="3"/>
                <c:pt idx="0">
                  <c:v>0</c:v>
                </c:pt>
                <c:pt idx="1">
                  <c:v>2.0000000000000052E-3</c:v>
                </c:pt>
                <c:pt idx="2">
                  <c:v>0</c:v>
                </c:pt>
              </c:numCache>
            </c:numRef>
          </c:val>
        </c:ser>
        <c:gapWidth val="55"/>
        <c:overlap val="100"/>
        <c:axId val="165554816"/>
        <c:axId val="165560704"/>
      </c:barChart>
      <c:catAx>
        <c:axId val="165554816"/>
        <c:scaling>
          <c:orientation val="maxMin"/>
        </c:scaling>
        <c:axPos val="l"/>
        <c:majorTickMark val="none"/>
        <c:tickLblPos val="nextTo"/>
        <c:crossAx val="165560704"/>
        <c:crosses val="autoZero"/>
        <c:auto val="1"/>
        <c:lblAlgn val="ctr"/>
        <c:lblOffset val="100"/>
      </c:catAx>
      <c:valAx>
        <c:axId val="165560704"/>
        <c:scaling>
          <c:orientation val="minMax"/>
          <c:max val="1"/>
        </c:scaling>
        <c:axPos val="t"/>
        <c:majorGridlines/>
        <c:numFmt formatCode="0%" sourceLinked="0"/>
        <c:majorTickMark val="none"/>
        <c:tickLblPos val="nextTo"/>
        <c:spPr>
          <a:ln w="9525">
            <a:noFill/>
          </a:ln>
        </c:spPr>
        <c:crossAx val="165554816"/>
        <c:crosses val="autoZero"/>
        <c:crossBetween val="between"/>
      </c:valAx>
    </c:plotArea>
    <c:legend>
      <c:legendPos val="b"/>
      <c:layout>
        <c:manualLayout>
          <c:xMode val="edge"/>
          <c:yMode val="edge"/>
          <c:x val="0.11529308836395491"/>
          <c:y val="0.76157384582246357"/>
          <c:w val="0.78608048993875757"/>
          <c:h val="0.18574125042880374"/>
        </c:manualLayout>
      </c:layout>
    </c:legend>
    <c:plotVisOnly val="1"/>
  </c:chart>
  <c:spPr>
    <a:ln>
      <a:noFill/>
    </a:ln>
  </c:spPr>
  <c:externalData r:id="rId1"/>
</c:chartSpace>
</file>

<file path=ppt/drawings/drawing1.xml><?xml version="1.0" encoding="utf-8"?>
<c:userShapes xmlns:c="http://schemas.openxmlformats.org/drawingml/2006/chart">
  <cdr:relSizeAnchor xmlns:cdr="http://schemas.openxmlformats.org/drawingml/2006/chartDrawing">
    <cdr:from>
      <cdr:x>0.07818</cdr:x>
      <cdr:y>0.02941</cdr:y>
    </cdr:from>
    <cdr:to>
      <cdr:x>0.97394</cdr:x>
      <cdr:y>0.11471</cdr:y>
    </cdr:to>
    <cdr:sp macro="" textlink="">
      <cdr:nvSpPr>
        <cdr:cNvPr id="2" name="テキスト ボックス 1"/>
        <cdr:cNvSpPr txBox="1"/>
      </cdr:nvSpPr>
      <cdr:spPr>
        <a:xfrm xmlns:a="http://schemas.openxmlformats.org/drawingml/2006/main">
          <a:off x="457200" y="95250"/>
          <a:ext cx="5238750" cy="2762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marL="0" marR="0" indent="0" algn="ctr" defTabSz="914400" eaLnBrk="1" fontAlgn="auto" latinLnBrk="0" hangingPunct="1">
            <a:lnSpc>
              <a:spcPct val="100000"/>
            </a:lnSpc>
            <a:spcBef>
              <a:spcPts val="0"/>
            </a:spcBef>
            <a:spcAft>
              <a:spcPts val="0"/>
            </a:spcAft>
            <a:buClrTx/>
            <a:buSzTx/>
            <a:buFontTx/>
            <a:buNone/>
            <a:tabLst/>
            <a:defRPr/>
          </a:pPr>
          <a:r>
            <a:rPr lang="ja-JP" altLang="ja-JP" sz="1100">
              <a:latin typeface="+mn-lt"/>
              <a:ea typeface="+mn-ea"/>
              <a:cs typeface="+mn-cs"/>
            </a:rPr>
            <a:t>飯能市域ＰＴ小ゾーン</a:t>
          </a:r>
          <a:r>
            <a:rPr lang="ja-JP" altLang="en-US" sz="1100">
              <a:latin typeface="+mn-lt"/>
              <a:ea typeface="+mn-ea"/>
              <a:cs typeface="+mn-cs"/>
            </a:rPr>
            <a:t>発生</a:t>
          </a:r>
          <a:r>
            <a:rPr lang="ja-JP" altLang="ja-JP" sz="1100">
              <a:latin typeface="+mn-lt"/>
              <a:ea typeface="+mn-ea"/>
              <a:cs typeface="+mn-cs"/>
            </a:rPr>
            <a:t>交通量代表交通手段構成</a:t>
          </a:r>
          <a:endParaRPr lang="ja-JP" altLang="ja-JP"/>
        </a:p>
        <a:p xmlns:a="http://schemas.openxmlformats.org/drawingml/2006/main">
          <a:pPr algn="ctr"/>
          <a:endParaRPr lang="ja-JP" altLang="en-US" sz="1100"/>
        </a:p>
      </cdr:txBody>
    </cdr:sp>
  </cdr:relSizeAnchor>
</c:userShapes>
</file>

<file path=ppt/drawings/drawing2.xml><?xml version="1.0" encoding="utf-8"?>
<c:userShapes xmlns:c="http://schemas.openxmlformats.org/drawingml/2006/chart">
  <cdr:relSizeAnchor xmlns:cdr="http://schemas.openxmlformats.org/drawingml/2006/chartDrawing">
    <cdr:from>
      <cdr:x>0.06026</cdr:x>
      <cdr:y>0.03824</cdr:y>
    </cdr:from>
    <cdr:to>
      <cdr:x>0.98697</cdr:x>
      <cdr:y>0.12059</cdr:y>
    </cdr:to>
    <cdr:sp macro="" textlink="">
      <cdr:nvSpPr>
        <cdr:cNvPr id="2" name="テキスト ボックス 1"/>
        <cdr:cNvSpPr txBox="1"/>
      </cdr:nvSpPr>
      <cdr:spPr>
        <a:xfrm xmlns:a="http://schemas.openxmlformats.org/drawingml/2006/main">
          <a:off x="352424" y="123826"/>
          <a:ext cx="5419725" cy="2667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ja-JP" altLang="en-US" sz="1000"/>
            <a:t>飯能市域ＰＴ小ゾーン集中交通量代表交通手段構成</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1"/>
            <a:ext cx="2918830" cy="493475"/>
          </a:xfrm>
          <a:prstGeom prst="rect">
            <a:avLst/>
          </a:prstGeom>
        </p:spPr>
        <p:txBody>
          <a:bodyPr vert="horz" lIns="94865" tIns="47432" rIns="94865" bIns="47432"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4" y="1"/>
            <a:ext cx="2918830" cy="493475"/>
          </a:xfrm>
          <a:prstGeom prst="rect">
            <a:avLst/>
          </a:prstGeom>
        </p:spPr>
        <p:txBody>
          <a:bodyPr vert="horz" lIns="94865" tIns="47432" rIns="94865" bIns="47432" rtlCol="0"/>
          <a:lstStyle>
            <a:lvl1pPr algn="r">
              <a:defRPr sz="1200"/>
            </a:lvl1pPr>
          </a:lstStyle>
          <a:p>
            <a:fld id="{1AD88C47-17A5-4920-8D78-240E611E2A50}" type="datetimeFigureOut">
              <a:rPr kumimoji="1" lang="ja-JP" altLang="en-US" smtClean="0"/>
              <a:pPr/>
              <a:t>2012/10/7</a:t>
            </a:fld>
            <a:endParaRPr kumimoji="1" lang="ja-JP" altLang="en-US"/>
          </a:p>
        </p:txBody>
      </p:sp>
      <p:sp>
        <p:nvSpPr>
          <p:cNvPr id="4" name="スライド イメージ プレースホルダ 3"/>
          <p:cNvSpPr>
            <a:spLocks noGrp="1" noRot="1" noChangeAspect="1"/>
          </p:cNvSpPr>
          <p:nvPr>
            <p:ph type="sldImg" idx="2"/>
          </p:nvPr>
        </p:nvSpPr>
        <p:spPr>
          <a:xfrm>
            <a:off x="901700" y="741363"/>
            <a:ext cx="4932363" cy="3700462"/>
          </a:xfrm>
          <a:prstGeom prst="rect">
            <a:avLst/>
          </a:prstGeom>
          <a:noFill/>
          <a:ln w="12700">
            <a:solidFill>
              <a:prstClr val="black"/>
            </a:solidFill>
          </a:ln>
        </p:spPr>
        <p:txBody>
          <a:bodyPr vert="horz" lIns="94865" tIns="47432" rIns="94865" bIns="47432" rtlCol="0" anchor="ctr"/>
          <a:lstStyle/>
          <a:p>
            <a:endParaRPr lang="ja-JP" altLang="en-US"/>
          </a:p>
        </p:txBody>
      </p:sp>
      <p:sp>
        <p:nvSpPr>
          <p:cNvPr id="5" name="ノート プレースホルダ 4"/>
          <p:cNvSpPr>
            <a:spLocks noGrp="1"/>
          </p:cNvSpPr>
          <p:nvPr>
            <p:ph type="body" sz="quarter" idx="3"/>
          </p:nvPr>
        </p:nvSpPr>
        <p:spPr>
          <a:xfrm>
            <a:off x="673577" y="4688007"/>
            <a:ext cx="5388610" cy="4441270"/>
          </a:xfrm>
          <a:prstGeom prst="rect">
            <a:avLst/>
          </a:prstGeom>
        </p:spPr>
        <p:txBody>
          <a:bodyPr vert="horz" lIns="94865" tIns="47432" rIns="94865" bIns="47432"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2" y="9374302"/>
            <a:ext cx="2918830" cy="493475"/>
          </a:xfrm>
          <a:prstGeom prst="rect">
            <a:avLst/>
          </a:prstGeom>
        </p:spPr>
        <p:txBody>
          <a:bodyPr vert="horz" lIns="94865" tIns="47432" rIns="94865" bIns="47432"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4" y="9374302"/>
            <a:ext cx="2918830" cy="493475"/>
          </a:xfrm>
          <a:prstGeom prst="rect">
            <a:avLst/>
          </a:prstGeom>
        </p:spPr>
        <p:txBody>
          <a:bodyPr vert="horz" lIns="94865" tIns="47432" rIns="94865" bIns="47432" rtlCol="0" anchor="b"/>
          <a:lstStyle>
            <a:lvl1pPr algn="r">
              <a:defRPr sz="1200"/>
            </a:lvl1pPr>
          </a:lstStyle>
          <a:p>
            <a:fld id="{57A9D5AA-38F0-4415-B011-5AAA3FD61DC8}"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1EFE1EAE-E859-44CC-AE19-B54395DE1E33}" type="datetime1">
              <a:rPr kumimoji="1" lang="ja-JP" altLang="en-US" smtClean="0"/>
              <a:pPr/>
              <a:t>2012/10/7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E3293A3-EA7E-4597-A6F5-AF012796E155}"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776D3C02-C10D-493A-A3D6-BF4CF3627EBB}" type="datetime1">
              <a:rPr kumimoji="1" lang="ja-JP" altLang="en-US" smtClean="0"/>
              <a:pPr/>
              <a:t>2012/10/7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E3293A3-EA7E-4597-A6F5-AF012796E155}"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719D025-AC88-4DF5-B572-44AAD078E7E9}" type="datetime1">
              <a:rPr kumimoji="1" lang="ja-JP" altLang="en-US" smtClean="0"/>
              <a:pPr/>
              <a:t>2012/10/7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E3293A3-EA7E-4597-A6F5-AF012796E155}"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7B31E7D-9A37-443D-9D12-3292160F66A6}" type="datetime1">
              <a:rPr kumimoji="1" lang="ja-JP" altLang="en-US" smtClean="0"/>
              <a:pPr/>
              <a:t>2012/10/7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E3293A3-EA7E-4597-A6F5-AF012796E155}"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3F6E9418-0282-43AF-8C41-8D78365C1E17}" type="datetime1">
              <a:rPr kumimoji="1" lang="ja-JP" altLang="en-US" smtClean="0"/>
              <a:pPr/>
              <a:t>2012/10/7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E3293A3-EA7E-4597-A6F5-AF012796E155}"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9A2B94E6-31F7-43C6-80DC-3CE185115ECD}" type="datetime1">
              <a:rPr kumimoji="1" lang="ja-JP" altLang="en-US" smtClean="0"/>
              <a:pPr/>
              <a:t>2012/10/7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E3293A3-EA7E-4597-A6F5-AF012796E155}"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8A8A9726-9007-41FE-B71B-7CE6DB46F4D4}" type="datetime1">
              <a:rPr kumimoji="1" lang="ja-JP" altLang="en-US" smtClean="0"/>
              <a:pPr/>
              <a:t>2012/10/7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0E3293A3-EA7E-4597-A6F5-AF012796E155}"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D6CBF9A8-F0A5-4DAF-9921-5CB4DBCF932D}" type="datetime1">
              <a:rPr kumimoji="1" lang="ja-JP" altLang="en-US" smtClean="0"/>
              <a:pPr/>
              <a:t>2012/10/7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0E3293A3-EA7E-4597-A6F5-AF012796E155}"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4EB37017-3A24-40FD-8AE0-5F55B1E9FC18}" type="datetime1">
              <a:rPr kumimoji="1" lang="ja-JP" altLang="en-US" smtClean="0"/>
              <a:pPr/>
              <a:t>2012/10/7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0E3293A3-EA7E-4597-A6F5-AF012796E155}"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E0D1EF6-D54B-4CE1-8AD9-8C432BBF8BE2}" type="datetime1">
              <a:rPr kumimoji="1" lang="ja-JP" altLang="en-US" smtClean="0"/>
              <a:pPr/>
              <a:t>2012/10/7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E3293A3-EA7E-4597-A6F5-AF012796E155}"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86889374-484A-4852-988C-4A28BD67AC34}" type="datetime1">
              <a:rPr kumimoji="1" lang="ja-JP" altLang="en-US" smtClean="0"/>
              <a:pPr/>
              <a:t>2012/10/7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E3293A3-EA7E-4597-A6F5-AF012796E155}"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E7A7DF-FAA9-4188-8ADA-C9E9C9D5C0B9}" type="datetime1">
              <a:rPr kumimoji="1" lang="ja-JP" altLang="en-US" smtClean="0"/>
              <a:pPr/>
              <a:t>2012/10/7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3293A3-EA7E-4597-A6F5-AF012796E155}"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11560" y="1484784"/>
            <a:ext cx="7772400" cy="2016224"/>
          </a:xfrm>
        </p:spPr>
        <p:txBody>
          <a:bodyPr>
            <a:normAutofit/>
          </a:bodyPr>
          <a:lstStyle/>
          <a:p>
            <a:r>
              <a:rPr kumimoji="1" lang="ja-JP" altLang="en-US" sz="3600" b="1" dirty="0" smtClean="0"/>
              <a:t>飯能市における地域公共交通</a:t>
            </a:r>
            <a:r>
              <a:rPr kumimoji="1" lang="en-US" altLang="ja-JP" sz="3600" b="1" dirty="0" smtClean="0"/>
              <a:t/>
            </a:r>
            <a:br>
              <a:rPr kumimoji="1" lang="en-US" altLang="ja-JP" sz="3600" b="1" dirty="0" smtClean="0"/>
            </a:br>
            <a:r>
              <a:rPr lang="ja-JP" altLang="en-US" sz="3600" b="1" dirty="0" smtClean="0"/>
              <a:t>の現状把握</a:t>
            </a:r>
            <a:r>
              <a:rPr lang="en-US" altLang="ja-JP" sz="3600" b="1" dirty="0" smtClean="0"/>
              <a:t/>
            </a:r>
            <a:br>
              <a:rPr lang="en-US" altLang="ja-JP" sz="3600" b="1" dirty="0" smtClean="0"/>
            </a:br>
            <a:r>
              <a:rPr lang="en-US" altLang="ja-JP" sz="1600" b="1" dirty="0" smtClean="0"/>
              <a:t/>
            </a:r>
            <a:br>
              <a:rPr lang="en-US" altLang="ja-JP" sz="1600" b="1" dirty="0" smtClean="0"/>
            </a:br>
            <a:r>
              <a:rPr lang="ja-JP" altLang="en-US" sz="1600" b="1" dirty="0" smtClean="0"/>
              <a:t>～路線バスの利用状況～</a:t>
            </a:r>
            <a:endParaRPr kumimoji="1" lang="ja-JP" altLang="en-US" sz="1600" b="1" dirty="0"/>
          </a:p>
        </p:txBody>
      </p:sp>
      <p:sp>
        <p:nvSpPr>
          <p:cNvPr id="4" name="テキスト ボックス 3"/>
          <p:cNvSpPr txBox="1"/>
          <p:nvPr/>
        </p:nvSpPr>
        <p:spPr>
          <a:xfrm>
            <a:off x="1403648" y="4797152"/>
            <a:ext cx="6264696" cy="1231106"/>
          </a:xfrm>
          <a:prstGeom prst="rect">
            <a:avLst/>
          </a:prstGeom>
          <a:noFill/>
        </p:spPr>
        <p:txBody>
          <a:bodyPr wrap="square" rtlCol="0">
            <a:spAutoFit/>
          </a:bodyPr>
          <a:lstStyle/>
          <a:p>
            <a:pPr algn="ctr"/>
            <a:r>
              <a:rPr kumimoji="1" lang="ja-JP" altLang="en-US" b="1" dirty="0" smtClean="0"/>
              <a:t>平成</a:t>
            </a:r>
            <a:r>
              <a:rPr kumimoji="1" lang="en-US" altLang="ja-JP" b="1" dirty="0" smtClean="0"/>
              <a:t>24</a:t>
            </a:r>
            <a:r>
              <a:rPr kumimoji="1" lang="ja-JP" altLang="en-US" b="1" dirty="0" smtClean="0"/>
              <a:t>年</a:t>
            </a:r>
            <a:r>
              <a:rPr kumimoji="1" lang="en-US" altLang="ja-JP" b="1" dirty="0" smtClean="0"/>
              <a:t>10</a:t>
            </a:r>
            <a:r>
              <a:rPr kumimoji="1" lang="ja-JP" altLang="en-US" b="1" dirty="0" smtClean="0"/>
              <a:t>月</a:t>
            </a:r>
            <a:r>
              <a:rPr kumimoji="1" lang="en-US" altLang="ja-JP" b="1" dirty="0" smtClean="0"/>
              <a:t>9</a:t>
            </a:r>
            <a:r>
              <a:rPr kumimoji="1" lang="ja-JP" altLang="en-US" b="1" dirty="0" smtClean="0"/>
              <a:t>日</a:t>
            </a:r>
            <a:endParaRPr kumimoji="1" lang="en-US" altLang="ja-JP" b="1" dirty="0" smtClean="0"/>
          </a:p>
          <a:p>
            <a:pPr algn="ctr"/>
            <a:endParaRPr lang="en-US" altLang="ja-JP" dirty="0" smtClean="0">
              <a:latin typeface="Calibri" pitchFamily="34" charset="0"/>
            </a:endParaRPr>
          </a:p>
          <a:p>
            <a:pPr algn="ctr"/>
            <a:r>
              <a:rPr lang="ja-JP" altLang="en-US" sz="2000" b="1" dirty="0" smtClean="0">
                <a:latin typeface="+mn-ea"/>
              </a:rPr>
              <a:t>飯能市地域公共交通対策協議会</a:t>
            </a:r>
            <a:endParaRPr kumimoji="1" lang="en-US" altLang="ja-JP" sz="2000" b="1" dirty="0" smtClean="0">
              <a:latin typeface="+mn-ea"/>
            </a:endParaRPr>
          </a:p>
          <a:p>
            <a:endParaRPr kumimoji="1" lang="ja-JP" altLang="en-US" dirty="0"/>
          </a:p>
        </p:txBody>
      </p:sp>
      <p:sp>
        <p:nvSpPr>
          <p:cNvPr id="5" name="テキスト ボックス 2"/>
          <p:cNvSpPr txBox="1">
            <a:spLocks noChangeArrowheads="1"/>
          </p:cNvSpPr>
          <p:nvPr/>
        </p:nvSpPr>
        <p:spPr bwMode="auto">
          <a:xfrm>
            <a:off x="323850" y="260350"/>
            <a:ext cx="3887788" cy="276999"/>
          </a:xfrm>
          <a:prstGeom prst="rect">
            <a:avLst/>
          </a:prstGeom>
          <a:noFill/>
          <a:ln w="9525">
            <a:noFill/>
            <a:miter lim="800000"/>
            <a:headEnd/>
            <a:tailEnd/>
          </a:ln>
        </p:spPr>
        <p:txBody>
          <a:bodyPr>
            <a:spAutoFit/>
          </a:bodyPr>
          <a:lstStyle/>
          <a:p>
            <a:r>
              <a:rPr lang="ja-JP" altLang="en-US" sz="1200" dirty="0" smtClean="0">
                <a:latin typeface="Calibri" pitchFamily="34" charset="0"/>
              </a:rPr>
              <a:t>第</a:t>
            </a:r>
            <a:r>
              <a:rPr lang="en-US" altLang="ja-JP" sz="1200" dirty="0" smtClean="0">
                <a:latin typeface="Calibri" pitchFamily="34" charset="0"/>
              </a:rPr>
              <a:t>1</a:t>
            </a:r>
            <a:r>
              <a:rPr lang="ja-JP" altLang="en-US" sz="1200" dirty="0" smtClean="0">
                <a:latin typeface="Calibri" pitchFamily="34" charset="0"/>
              </a:rPr>
              <a:t>回飯能市</a:t>
            </a:r>
            <a:r>
              <a:rPr lang="ja-JP" altLang="en-US" sz="1200" dirty="0">
                <a:latin typeface="Calibri" pitchFamily="34" charset="0"/>
              </a:rPr>
              <a:t>地域公共</a:t>
            </a:r>
            <a:r>
              <a:rPr lang="ja-JP" altLang="en-US" sz="1200" dirty="0" smtClean="0">
                <a:latin typeface="Calibri" pitchFamily="34" charset="0"/>
              </a:rPr>
              <a:t>交通対策協議会資料</a:t>
            </a:r>
            <a:endParaRPr lang="ja-JP" altLang="en-US" sz="1200" dirty="0">
              <a:latin typeface="Calibri" pitchFamily="34" charset="0"/>
            </a:endParaRPr>
          </a:p>
        </p:txBody>
      </p:sp>
      <p:sp>
        <p:nvSpPr>
          <p:cNvPr id="6" name="テキスト ボックス 4"/>
          <p:cNvSpPr txBox="1">
            <a:spLocks noChangeArrowheads="1"/>
          </p:cNvSpPr>
          <p:nvPr/>
        </p:nvSpPr>
        <p:spPr bwMode="auto">
          <a:xfrm>
            <a:off x="7236296" y="548680"/>
            <a:ext cx="1511300" cy="369888"/>
          </a:xfrm>
          <a:prstGeom prst="rect">
            <a:avLst/>
          </a:prstGeom>
          <a:noFill/>
          <a:ln w="9525">
            <a:noFill/>
            <a:miter lim="800000"/>
            <a:headEnd/>
            <a:tailEnd/>
          </a:ln>
        </p:spPr>
        <p:txBody>
          <a:bodyPr>
            <a:spAutoFit/>
          </a:bodyPr>
          <a:lstStyle/>
          <a:p>
            <a:pPr algn="ctr"/>
            <a:r>
              <a:rPr lang="ja-JP" altLang="en-US" dirty="0" smtClean="0">
                <a:latin typeface="Calibri" pitchFamily="34" charset="0"/>
              </a:rPr>
              <a:t>資料６</a:t>
            </a:r>
            <a:endParaRPr lang="en-US" altLang="ja-JP" dirty="0">
              <a:latin typeface="Calibri" pitchFamily="34" charset="0"/>
            </a:endParaRPr>
          </a:p>
        </p:txBody>
      </p:sp>
      <p:sp>
        <p:nvSpPr>
          <p:cNvPr id="7" name="スライド番号プレースホルダ 6"/>
          <p:cNvSpPr>
            <a:spLocks noGrp="1"/>
          </p:cNvSpPr>
          <p:nvPr>
            <p:ph type="sldNum" sz="quarter" idx="12"/>
          </p:nvPr>
        </p:nvSpPr>
        <p:spPr/>
        <p:txBody>
          <a:bodyPr/>
          <a:lstStyle/>
          <a:p>
            <a:fld id="{0E3293A3-EA7E-4597-A6F5-AF012796E155}" type="slidenum">
              <a:rPr kumimoji="1" lang="ja-JP" altLang="en-US" smtClean="0"/>
              <a:pPr/>
              <a:t>1</a:t>
            </a:fld>
            <a:endParaRPr kumimoji="1"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539552" y="1196752"/>
            <a:ext cx="8229600" cy="490538"/>
          </a:xfrm>
          <a:prstGeom prst="rect">
            <a:avLst/>
          </a:prstGeom>
        </p:spPr>
        <p:txBody>
          <a:bodyPr rtlCol="0">
            <a:normAutofit fontScale="7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4000" b="0" i="0" u="none" strike="noStrike" kern="1200" cap="none" spc="0" normalizeH="0" baseline="0" noProof="0" dirty="0" smtClean="0">
                <a:ln>
                  <a:noFill/>
                </a:ln>
                <a:solidFill>
                  <a:schemeClr val="tx1"/>
                </a:solidFill>
                <a:effectLst/>
                <a:uLnTx/>
                <a:uFillTx/>
                <a:latin typeface="+mj-lt"/>
                <a:ea typeface="+mj-ea"/>
                <a:cs typeface="+mj-cs"/>
              </a:rPr>
              <a:t>目　次</a:t>
            </a:r>
          </a:p>
        </p:txBody>
      </p:sp>
      <p:sp>
        <p:nvSpPr>
          <p:cNvPr id="3" name="テキスト ボックス 2"/>
          <p:cNvSpPr txBox="1"/>
          <p:nvPr/>
        </p:nvSpPr>
        <p:spPr>
          <a:xfrm>
            <a:off x="971600" y="2276872"/>
            <a:ext cx="7345363" cy="368300"/>
          </a:xfrm>
          <a:prstGeom prst="rect">
            <a:avLst/>
          </a:prstGeom>
          <a:solidFill>
            <a:schemeClr val="accent3">
              <a:lumMod val="40000"/>
              <a:lumOff val="60000"/>
            </a:schemeClr>
          </a:solidFill>
        </p:spPr>
        <p:txBody>
          <a:bodyPr>
            <a:spAutoFit/>
          </a:bodyPr>
          <a:lstStyle/>
          <a:p>
            <a:pPr fontAlgn="auto">
              <a:spcBef>
                <a:spcPts val="0"/>
              </a:spcBef>
              <a:spcAft>
                <a:spcPts val="0"/>
              </a:spcAft>
              <a:defRPr/>
            </a:pPr>
            <a:r>
              <a:rPr lang="ja-JP" altLang="en-US" b="1" dirty="0" smtClean="0">
                <a:latin typeface="Calibri" pitchFamily="34" charset="0"/>
              </a:rPr>
              <a:t>１．飯能市</a:t>
            </a:r>
            <a:r>
              <a:rPr lang="ja-JP" altLang="en-US" b="1" dirty="0">
                <a:latin typeface="Calibri" pitchFamily="34" charset="0"/>
              </a:rPr>
              <a:t>の地域</a:t>
            </a:r>
            <a:r>
              <a:rPr lang="ja-JP" altLang="en-US" b="1" dirty="0" smtClean="0">
                <a:latin typeface="Calibri" pitchFamily="34" charset="0"/>
              </a:rPr>
              <a:t>特性</a:t>
            </a:r>
            <a:endParaRPr lang="en-US" altLang="ja-JP" b="1" dirty="0">
              <a:latin typeface="+mn-lt"/>
              <a:ea typeface="+mn-ea"/>
            </a:endParaRPr>
          </a:p>
        </p:txBody>
      </p:sp>
      <p:sp>
        <p:nvSpPr>
          <p:cNvPr id="4" name="テキスト ボックス 6"/>
          <p:cNvSpPr txBox="1">
            <a:spLocks noChangeArrowheads="1"/>
          </p:cNvSpPr>
          <p:nvPr/>
        </p:nvSpPr>
        <p:spPr bwMode="auto">
          <a:xfrm>
            <a:off x="1187624" y="2780928"/>
            <a:ext cx="6697663" cy="584775"/>
          </a:xfrm>
          <a:prstGeom prst="rect">
            <a:avLst/>
          </a:prstGeom>
          <a:noFill/>
          <a:ln w="9525">
            <a:noFill/>
            <a:miter lim="800000"/>
            <a:headEnd/>
            <a:tailEnd/>
          </a:ln>
        </p:spPr>
        <p:txBody>
          <a:bodyPr>
            <a:spAutoFit/>
          </a:bodyPr>
          <a:lstStyle/>
          <a:p>
            <a:r>
              <a:rPr lang="ja-JP" altLang="en-US" sz="1600" b="1" dirty="0" smtClean="0">
                <a:latin typeface="Calibri" pitchFamily="34" charset="0"/>
              </a:rPr>
              <a:t>１）基礎的指標</a:t>
            </a:r>
            <a:endParaRPr lang="ja-JP" altLang="ja-JP" sz="1600" b="1" dirty="0">
              <a:latin typeface="Calibri" pitchFamily="34" charset="0"/>
            </a:endParaRPr>
          </a:p>
          <a:p>
            <a:r>
              <a:rPr lang="ja-JP" altLang="en-US" sz="1600" b="1" dirty="0" smtClean="0">
                <a:latin typeface="Calibri" pitchFamily="34" charset="0"/>
              </a:rPr>
              <a:t>２）</a:t>
            </a:r>
            <a:r>
              <a:rPr lang="ja-JP" altLang="en-US" sz="1600" b="1" dirty="0" smtClean="0"/>
              <a:t>市内及び周辺における人々の日常移動</a:t>
            </a:r>
            <a:endParaRPr lang="en-US" altLang="ja-JP" sz="1600" b="1" dirty="0" smtClean="0">
              <a:solidFill>
                <a:srgbClr val="FF0000"/>
              </a:solidFill>
              <a:latin typeface="Calibri" pitchFamily="34" charset="0"/>
            </a:endParaRPr>
          </a:p>
        </p:txBody>
      </p:sp>
      <p:sp>
        <p:nvSpPr>
          <p:cNvPr id="7" name="テキスト ボックス 6"/>
          <p:cNvSpPr txBox="1"/>
          <p:nvPr/>
        </p:nvSpPr>
        <p:spPr>
          <a:xfrm>
            <a:off x="971600" y="3861048"/>
            <a:ext cx="7345363" cy="369332"/>
          </a:xfrm>
          <a:prstGeom prst="rect">
            <a:avLst/>
          </a:prstGeom>
          <a:solidFill>
            <a:schemeClr val="accent3">
              <a:lumMod val="40000"/>
              <a:lumOff val="60000"/>
            </a:schemeClr>
          </a:solidFill>
        </p:spPr>
        <p:txBody>
          <a:bodyPr>
            <a:spAutoFit/>
          </a:bodyPr>
          <a:lstStyle/>
          <a:p>
            <a:pPr>
              <a:defRPr/>
            </a:pPr>
            <a:r>
              <a:rPr lang="ja-JP" altLang="en-US" b="1" dirty="0" smtClean="0">
                <a:latin typeface="Calibri" pitchFamily="34" charset="0"/>
              </a:rPr>
              <a:t>２．公共交通の現状</a:t>
            </a:r>
            <a:endParaRPr lang="en-US" altLang="ja-JP" b="1" dirty="0">
              <a:latin typeface="+mn-lt"/>
              <a:ea typeface="+mn-ea"/>
            </a:endParaRPr>
          </a:p>
        </p:txBody>
      </p:sp>
      <p:sp>
        <p:nvSpPr>
          <p:cNvPr id="8" name="テキスト ボックス 6"/>
          <p:cNvSpPr txBox="1">
            <a:spLocks noChangeArrowheads="1"/>
          </p:cNvSpPr>
          <p:nvPr/>
        </p:nvSpPr>
        <p:spPr bwMode="auto">
          <a:xfrm>
            <a:off x="1187624" y="4365104"/>
            <a:ext cx="6697663" cy="830997"/>
          </a:xfrm>
          <a:prstGeom prst="rect">
            <a:avLst/>
          </a:prstGeom>
          <a:noFill/>
          <a:ln w="9525">
            <a:noFill/>
            <a:miter lim="800000"/>
            <a:headEnd/>
            <a:tailEnd/>
          </a:ln>
        </p:spPr>
        <p:txBody>
          <a:bodyPr>
            <a:spAutoFit/>
          </a:bodyPr>
          <a:lstStyle/>
          <a:p>
            <a:r>
              <a:rPr lang="ja-JP" altLang="en-US" sz="1600" b="1" dirty="0" smtClean="0">
                <a:latin typeface="Calibri" pitchFamily="34" charset="0"/>
              </a:rPr>
              <a:t>１）路線別運転本数等サービスの現状</a:t>
            </a:r>
          </a:p>
          <a:p>
            <a:r>
              <a:rPr lang="ja-JP" altLang="en-US" sz="1600" b="1" dirty="0" smtClean="0">
                <a:latin typeface="Calibri" pitchFamily="34" charset="0"/>
              </a:rPr>
              <a:t>２）路線別バスの利用実態調査結果のまとめ</a:t>
            </a:r>
          </a:p>
          <a:p>
            <a:r>
              <a:rPr lang="ja-JP" altLang="en-US" sz="1600" b="1" dirty="0" smtClean="0">
                <a:latin typeface="Calibri" pitchFamily="34" charset="0"/>
              </a:rPr>
              <a:t>３）公共交通不便地区、空白地区の分布</a:t>
            </a:r>
            <a:endParaRPr lang="en-US" altLang="ja-JP" sz="1600" b="1" dirty="0" smtClean="0">
              <a:latin typeface="Calibri" pitchFamily="34" charset="0"/>
            </a:endParaRPr>
          </a:p>
        </p:txBody>
      </p:sp>
      <p:sp>
        <p:nvSpPr>
          <p:cNvPr id="9" name="スライド番号プレースホルダ 8"/>
          <p:cNvSpPr>
            <a:spLocks noGrp="1"/>
          </p:cNvSpPr>
          <p:nvPr>
            <p:ph type="sldNum" sz="quarter" idx="12"/>
          </p:nvPr>
        </p:nvSpPr>
        <p:spPr/>
        <p:txBody>
          <a:bodyPr/>
          <a:lstStyle/>
          <a:p>
            <a:fld id="{0E3293A3-EA7E-4597-A6F5-AF012796E155}" type="slidenum">
              <a:rPr kumimoji="1" lang="ja-JP" altLang="en-US" smtClean="0"/>
              <a:pPr/>
              <a:t>2</a:t>
            </a:fld>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cstate="print"/>
          <a:srcRect/>
          <a:stretch>
            <a:fillRect/>
          </a:stretch>
        </p:blipFill>
        <p:spPr bwMode="auto">
          <a:xfrm>
            <a:off x="683568" y="2525365"/>
            <a:ext cx="7776864" cy="3979466"/>
          </a:xfrm>
          <a:prstGeom prst="rect">
            <a:avLst/>
          </a:prstGeom>
          <a:noFill/>
          <a:ln w="9525">
            <a:noFill/>
            <a:miter lim="800000"/>
            <a:headEnd/>
            <a:tailEnd/>
          </a:ln>
          <a:effectLst/>
        </p:spPr>
      </p:pic>
      <p:sp>
        <p:nvSpPr>
          <p:cNvPr id="3" name="テキスト ボックス 2"/>
          <p:cNvSpPr txBox="1"/>
          <p:nvPr/>
        </p:nvSpPr>
        <p:spPr>
          <a:xfrm>
            <a:off x="2771800" y="6309320"/>
            <a:ext cx="3528392" cy="338554"/>
          </a:xfrm>
          <a:prstGeom prst="rect">
            <a:avLst/>
          </a:prstGeom>
          <a:noFill/>
        </p:spPr>
        <p:txBody>
          <a:bodyPr wrap="square" rtlCol="0">
            <a:spAutoFit/>
          </a:bodyPr>
          <a:lstStyle/>
          <a:p>
            <a:pPr algn="ctr"/>
            <a:r>
              <a:rPr kumimoji="1" lang="ja-JP" altLang="en-US" sz="1600" dirty="0" smtClean="0"/>
              <a:t>人口・世帯数の推移</a:t>
            </a:r>
            <a:endParaRPr kumimoji="1" lang="ja-JP" altLang="en-US" sz="1600" dirty="0"/>
          </a:p>
        </p:txBody>
      </p:sp>
      <p:sp>
        <p:nvSpPr>
          <p:cNvPr id="4" name="テキスト ボックス 3"/>
          <p:cNvSpPr txBox="1"/>
          <p:nvPr/>
        </p:nvSpPr>
        <p:spPr>
          <a:xfrm>
            <a:off x="323528" y="260648"/>
            <a:ext cx="8640960" cy="368300"/>
          </a:xfrm>
          <a:prstGeom prst="rect">
            <a:avLst/>
          </a:prstGeom>
          <a:solidFill>
            <a:schemeClr val="accent3">
              <a:lumMod val="40000"/>
              <a:lumOff val="60000"/>
            </a:schemeClr>
          </a:solidFill>
        </p:spPr>
        <p:txBody>
          <a:bodyPr wrap="square">
            <a:spAutoFit/>
          </a:bodyPr>
          <a:lstStyle/>
          <a:p>
            <a:pPr fontAlgn="auto">
              <a:spcBef>
                <a:spcPts val="0"/>
              </a:spcBef>
              <a:spcAft>
                <a:spcPts val="0"/>
              </a:spcAft>
              <a:defRPr/>
            </a:pPr>
            <a:r>
              <a:rPr lang="ja-JP" altLang="en-US" b="1" dirty="0" smtClean="0">
                <a:latin typeface="Calibri" pitchFamily="34" charset="0"/>
              </a:rPr>
              <a:t>１．飯能市</a:t>
            </a:r>
            <a:r>
              <a:rPr lang="ja-JP" altLang="en-US" b="1" dirty="0">
                <a:latin typeface="Calibri" pitchFamily="34" charset="0"/>
              </a:rPr>
              <a:t>の地域</a:t>
            </a:r>
            <a:r>
              <a:rPr lang="ja-JP" altLang="en-US" b="1" dirty="0" smtClean="0">
                <a:latin typeface="Calibri" pitchFamily="34" charset="0"/>
              </a:rPr>
              <a:t>特性</a:t>
            </a:r>
            <a:endParaRPr lang="en-US" altLang="ja-JP" b="1" dirty="0">
              <a:latin typeface="+mn-lt"/>
              <a:ea typeface="+mn-ea"/>
            </a:endParaRPr>
          </a:p>
        </p:txBody>
      </p:sp>
      <p:sp>
        <p:nvSpPr>
          <p:cNvPr id="5" name="テキスト ボックス 4"/>
          <p:cNvSpPr txBox="1"/>
          <p:nvPr/>
        </p:nvSpPr>
        <p:spPr>
          <a:xfrm>
            <a:off x="395536" y="764704"/>
            <a:ext cx="5976664" cy="923330"/>
          </a:xfrm>
          <a:prstGeom prst="rect">
            <a:avLst/>
          </a:prstGeom>
          <a:noFill/>
        </p:spPr>
        <p:txBody>
          <a:bodyPr wrap="square" rtlCol="0">
            <a:spAutoFit/>
          </a:bodyPr>
          <a:lstStyle/>
          <a:p>
            <a:r>
              <a:rPr lang="ja-JP" altLang="en-US" b="1" dirty="0" smtClean="0">
                <a:latin typeface="Calibri" pitchFamily="34" charset="0"/>
              </a:rPr>
              <a:t>１）基礎的指標</a:t>
            </a:r>
            <a:endParaRPr lang="ja-JP" altLang="ja-JP" b="1" dirty="0" smtClean="0">
              <a:latin typeface="Calibri" pitchFamily="34" charset="0"/>
            </a:endParaRPr>
          </a:p>
          <a:p>
            <a:endParaRPr kumimoji="1" lang="en-US" altLang="ja-JP" dirty="0" smtClean="0"/>
          </a:p>
          <a:p>
            <a:r>
              <a:rPr lang="ja-JP" altLang="en-US" dirty="0" smtClean="0"/>
              <a:t>　</a:t>
            </a:r>
            <a:r>
              <a:rPr kumimoji="1" lang="ja-JP" altLang="en-US" dirty="0" smtClean="0"/>
              <a:t>■人口推移</a:t>
            </a:r>
            <a:endParaRPr kumimoji="1" lang="ja-JP" altLang="en-US" dirty="0"/>
          </a:p>
        </p:txBody>
      </p:sp>
      <p:sp>
        <p:nvSpPr>
          <p:cNvPr id="6" name="テキスト ボックス 5"/>
          <p:cNvSpPr txBox="1"/>
          <p:nvPr/>
        </p:nvSpPr>
        <p:spPr>
          <a:xfrm>
            <a:off x="611560" y="1700808"/>
            <a:ext cx="8208912" cy="1169551"/>
          </a:xfrm>
          <a:prstGeom prst="rect">
            <a:avLst/>
          </a:prstGeom>
          <a:solidFill>
            <a:srgbClr val="FFFF99"/>
          </a:solidFill>
          <a:ln w="38100">
            <a:solidFill>
              <a:schemeClr val="tx2">
                <a:lumMod val="60000"/>
                <a:lumOff val="40000"/>
              </a:schemeClr>
            </a:solidFill>
          </a:ln>
        </p:spPr>
        <p:txBody>
          <a:bodyPr wrap="square" rtlCol="0">
            <a:spAutoFit/>
          </a:bodyPr>
          <a:lstStyle/>
          <a:p>
            <a:r>
              <a:rPr kumimoji="1" lang="ja-JP" altLang="en-US" sz="1400" dirty="0" smtClean="0">
                <a:latin typeface="Arial Black" pitchFamily="34" charset="0"/>
                <a:ea typeface="+mj-ea"/>
              </a:rPr>
              <a:t>平成</a:t>
            </a:r>
            <a:r>
              <a:rPr kumimoji="1" lang="en-US" altLang="ja-JP" sz="1400" dirty="0" smtClean="0">
                <a:latin typeface="Arial Black" pitchFamily="34" charset="0"/>
                <a:ea typeface="+mj-ea"/>
              </a:rPr>
              <a:t>24</a:t>
            </a:r>
            <a:r>
              <a:rPr lang="ja-JP" altLang="en-US" sz="1400" dirty="0" smtClean="0">
                <a:latin typeface="Arial Black" pitchFamily="34" charset="0"/>
                <a:ea typeface="+mj-ea"/>
              </a:rPr>
              <a:t>年</a:t>
            </a:r>
            <a:r>
              <a:rPr lang="en-US" altLang="ja-JP" sz="1400" dirty="0" smtClean="0">
                <a:latin typeface="Arial Black" pitchFamily="34" charset="0"/>
                <a:ea typeface="+mj-ea"/>
              </a:rPr>
              <a:t>9</a:t>
            </a:r>
            <a:r>
              <a:rPr lang="ja-JP" altLang="en-US" sz="1400" dirty="0" smtClean="0">
                <a:latin typeface="Arial Black" pitchFamily="34" charset="0"/>
                <a:ea typeface="+mj-ea"/>
              </a:rPr>
              <a:t>月</a:t>
            </a:r>
            <a:r>
              <a:rPr lang="en-US" altLang="ja-JP" sz="1400" dirty="0" smtClean="0">
                <a:latin typeface="Arial Black" pitchFamily="34" charset="0"/>
                <a:ea typeface="+mj-ea"/>
              </a:rPr>
              <a:t>1</a:t>
            </a:r>
            <a:r>
              <a:rPr lang="ja-JP" altLang="en-US" sz="1400" dirty="0" smtClean="0">
                <a:latin typeface="Arial Black" pitchFamily="34" charset="0"/>
                <a:ea typeface="+mj-ea"/>
              </a:rPr>
              <a:t>日現在の人口・世帯数は</a:t>
            </a:r>
            <a:r>
              <a:rPr lang="en-US" altLang="ja-JP" sz="1400" dirty="0" smtClean="0">
                <a:latin typeface="Arial Black" pitchFamily="34" charset="0"/>
                <a:ea typeface="+mj-ea"/>
              </a:rPr>
              <a:t>82,030</a:t>
            </a:r>
            <a:r>
              <a:rPr lang="ja-JP" altLang="en-US" sz="1400" dirty="0" smtClean="0">
                <a:latin typeface="Arial Black" pitchFamily="34" charset="0"/>
                <a:ea typeface="+mj-ea"/>
              </a:rPr>
              <a:t>人・</a:t>
            </a:r>
            <a:r>
              <a:rPr lang="en-US" altLang="ja-JP" sz="1400" dirty="0" smtClean="0">
                <a:latin typeface="Arial Black" pitchFamily="34" charset="0"/>
                <a:ea typeface="+mj-ea"/>
              </a:rPr>
              <a:t>33,039</a:t>
            </a:r>
            <a:r>
              <a:rPr lang="ja-JP" altLang="en-US" sz="1400" dirty="0" smtClean="0">
                <a:latin typeface="Arial Black" pitchFamily="34" charset="0"/>
                <a:ea typeface="+mj-ea"/>
              </a:rPr>
              <a:t>世帯（住民基本台帳による）。</a:t>
            </a:r>
            <a:endParaRPr lang="en-US" altLang="ja-JP" sz="1400" dirty="0" smtClean="0">
              <a:latin typeface="Arial Black" pitchFamily="34" charset="0"/>
              <a:ea typeface="+mj-ea"/>
            </a:endParaRPr>
          </a:p>
          <a:p>
            <a:r>
              <a:rPr lang="ja-JP" altLang="en-US" sz="1400" dirty="0" smtClean="0">
                <a:latin typeface="Arial Black" pitchFamily="34" charset="0"/>
              </a:rPr>
              <a:t>平成</a:t>
            </a:r>
            <a:r>
              <a:rPr lang="en-US" altLang="ja-JP" sz="1400" dirty="0" smtClean="0">
                <a:latin typeface="Arial Black" pitchFamily="34" charset="0"/>
              </a:rPr>
              <a:t>12</a:t>
            </a:r>
            <a:r>
              <a:rPr lang="ja-JP" altLang="en-US" sz="1400" dirty="0" smtClean="0">
                <a:latin typeface="Arial Black" pitchFamily="34" charset="0"/>
              </a:rPr>
              <a:t>年をピークに減少に転じ現在に至っているが、</a:t>
            </a:r>
            <a:r>
              <a:rPr kumimoji="1" lang="ja-JP" altLang="en-US" sz="1400" dirty="0" smtClean="0">
                <a:latin typeface="Arial Black" pitchFamily="34" charset="0"/>
                <a:ea typeface="+mj-ea"/>
              </a:rPr>
              <a:t>昭和</a:t>
            </a:r>
            <a:r>
              <a:rPr kumimoji="1" lang="en-US" altLang="ja-JP" sz="1400" dirty="0" smtClean="0">
                <a:latin typeface="Arial Black" pitchFamily="34" charset="0"/>
                <a:ea typeface="+mj-ea"/>
              </a:rPr>
              <a:t>30</a:t>
            </a:r>
            <a:r>
              <a:rPr kumimoji="1" lang="ja-JP" altLang="en-US" sz="1400" dirty="0" smtClean="0">
                <a:latin typeface="Arial Black" pitchFamily="34" charset="0"/>
                <a:ea typeface="+mj-ea"/>
              </a:rPr>
              <a:t>年代から進められた市街地開発事業の進展とともに、人口が増加した。その際移り住んで来られた方が高齢期にさしかかり、今後、高齢者人口</a:t>
            </a:r>
            <a:r>
              <a:rPr lang="ja-JP" altLang="en-US" sz="1400" dirty="0" smtClean="0">
                <a:latin typeface="Arial Black" pitchFamily="34" charset="0"/>
                <a:ea typeface="+mj-ea"/>
              </a:rPr>
              <a:t>の</a:t>
            </a:r>
            <a:r>
              <a:rPr kumimoji="1" lang="ja-JP" altLang="en-US" sz="1400" dirty="0" smtClean="0">
                <a:latin typeface="Arial Black" pitchFamily="34" charset="0"/>
                <a:ea typeface="+mj-ea"/>
              </a:rPr>
              <a:t>更なる増加が見込まれる。</a:t>
            </a:r>
            <a:endParaRPr kumimoji="1" lang="en-US" altLang="ja-JP" sz="1400" dirty="0" smtClean="0">
              <a:latin typeface="Arial Black" pitchFamily="34" charset="0"/>
              <a:ea typeface="+mj-ea"/>
            </a:endParaRPr>
          </a:p>
          <a:p>
            <a:r>
              <a:rPr lang="en-US" altLang="ja-JP" sz="1400" dirty="0" smtClean="0">
                <a:latin typeface="Arial Black" pitchFamily="34" charset="0"/>
                <a:ea typeface="+mj-ea"/>
              </a:rPr>
              <a:t>65</a:t>
            </a:r>
            <a:r>
              <a:rPr lang="ja-JP" altLang="en-US" sz="1400" dirty="0" smtClean="0">
                <a:latin typeface="Arial Black" pitchFamily="34" charset="0"/>
                <a:ea typeface="+mj-ea"/>
              </a:rPr>
              <a:t>歳以上人口の割合は</a:t>
            </a:r>
            <a:r>
              <a:rPr lang="en-US" altLang="ja-JP" sz="1400" dirty="0" smtClean="0">
                <a:latin typeface="Arial Black" pitchFamily="34" charset="0"/>
                <a:ea typeface="+mj-ea"/>
              </a:rPr>
              <a:t>23.2</a:t>
            </a:r>
            <a:r>
              <a:rPr lang="ja-JP" altLang="en-US" sz="1400" dirty="0" smtClean="0">
                <a:latin typeface="Arial Black" pitchFamily="34" charset="0"/>
                <a:ea typeface="+mj-ea"/>
              </a:rPr>
              <a:t>％（埼玉県</a:t>
            </a:r>
            <a:r>
              <a:rPr lang="en-US" altLang="ja-JP" sz="1400" dirty="0" smtClean="0">
                <a:latin typeface="Arial Black" pitchFamily="34" charset="0"/>
                <a:ea typeface="+mj-ea"/>
              </a:rPr>
              <a:t>20.7</a:t>
            </a:r>
            <a:r>
              <a:rPr lang="ja-JP" altLang="en-US" sz="1400" dirty="0" smtClean="0">
                <a:latin typeface="Arial Black" pitchFamily="34" charset="0"/>
                <a:ea typeface="+mj-ea"/>
              </a:rPr>
              <a:t>％、全国</a:t>
            </a:r>
            <a:r>
              <a:rPr lang="en-US" altLang="ja-JP" sz="1400" dirty="0" smtClean="0">
                <a:latin typeface="Arial Black" pitchFamily="34" charset="0"/>
                <a:ea typeface="+mj-ea"/>
              </a:rPr>
              <a:t>23.0</a:t>
            </a:r>
            <a:r>
              <a:rPr lang="ja-JP" altLang="en-US" sz="1400" dirty="0" smtClean="0">
                <a:latin typeface="Arial Black" pitchFamily="34" charset="0"/>
                <a:ea typeface="+mj-ea"/>
              </a:rPr>
              <a:t>％）／平成</a:t>
            </a:r>
            <a:r>
              <a:rPr lang="en-US" altLang="ja-JP" sz="1400" dirty="0" smtClean="0">
                <a:latin typeface="Arial Black" pitchFamily="34" charset="0"/>
                <a:ea typeface="+mj-ea"/>
              </a:rPr>
              <a:t>22</a:t>
            </a:r>
            <a:r>
              <a:rPr lang="ja-JP" altLang="en-US" sz="1400" dirty="0" smtClean="0">
                <a:latin typeface="Arial Black" pitchFamily="34" charset="0"/>
                <a:ea typeface="+mj-ea"/>
              </a:rPr>
              <a:t>年国勢調査</a:t>
            </a:r>
            <a:endParaRPr kumimoji="1" lang="ja-JP" altLang="en-US" sz="1400" dirty="0">
              <a:latin typeface="Arial Black" pitchFamily="34" charset="0"/>
              <a:ea typeface="+mj-ea"/>
            </a:endParaRPr>
          </a:p>
        </p:txBody>
      </p:sp>
      <p:sp>
        <p:nvSpPr>
          <p:cNvPr id="7" name="スライド番号プレースホルダ 6"/>
          <p:cNvSpPr>
            <a:spLocks noGrp="1"/>
          </p:cNvSpPr>
          <p:nvPr>
            <p:ph type="sldNum" sz="quarter" idx="12"/>
          </p:nvPr>
        </p:nvSpPr>
        <p:spPr/>
        <p:txBody>
          <a:bodyPr/>
          <a:lstStyle/>
          <a:p>
            <a:fld id="{0E3293A3-EA7E-4597-A6F5-AF012796E155}" type="slidenum">
              <a:rPr kumimoji="1" lang="ja-JP" altLang="en-US" smtClean="0"/>
              <a:pPr/>
              <a:t>3</a:t>
            </a:fld>
            <a:endParaRPr kumimoji="1" lang="ja-JP"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nvGraphicFramePr>
        <p:xfrm>
          <a:off x="3995936" y="3068960"/>
          <a:ext cx="4536503" cy="2807335"/>
        </p:xfrm>
        <a:graphic>
          <a:graphicData uri="http://schemas.openxmlformats.org/drawingml/2006/table">
            <a:tbl>
              <a:tblPr firstRow="1" bandRow="1">
                <a:tableStyleId>{5C22544A-7EE6-4342-B048-85BDC9FD1C3A}</a:tableStyleId>
              </a:tblPr>
              <a:tblGrid>
                <a:gridCol w="694898"/>
                <a:gridCol w="768321"/>
                <a:gridCol w="768321"/>
                <a:gridCol w="768321"/>
                <a:gridCol w="768321"/>
                <a:gridCol w="768321"/>
              </a:tblGrid>
              <a:tr h="370840">
                <a:tc>
                  <a:txBody>
                    <a:bodyPr/>
                    <a:lstStyle/>
                    <a:p>
                      <a:pPr algn="ctr" fontAlgn="ctr"/>
                      <a:r>
                        <a:rPr lang="ja-JP" altLang="en-US" sz="1400" b="1" i="0" u="none" strike="noStrike" dirty="0">
                          <a:solidFill>
                            <a:schemeClr val="bg1"/>
                          </a:solidFill>
                          <a:latin typeface="Arial Black" pitchFamily="34" charset="0"/>
                        </a:rPr>
                        <a:t>年　次</a:t>
                      </a:r>
                    </a:p>
                  </a:txBody>
                  <a:tcPr marL="9525" marR="9525" marT="9525" marB="0" anchor="ctr"/>
                </a:tc>
                <a:tc>
                  <a:txBody>
                    <a:bodyPr/>
                    <a:lstStyle/>
                    <a:p>
                      <a:pPr algn="ctr" fontAlgn="ctr"/>
                      <a:r>
                        <a:rPr lang="en-US" altLang="ja-JP" sz="1200" b="1" i="0" u="none" strike="noStrike" dirty="0">
                          <a:solidFill>
                            <a:schemeClr val="bg1"/>
                          </a:solidFill>
                          <a:latin typeface="Arial Black" pitchFamily="34" charset="0"/>
                        </a:rPr>
                        <a:t>2002</a:t>
                      </a:r>
                      <a:r>
                        <a:rPr lang="ja-JP" altLang="en-US" sz="1200" b="1" i="0" u="none" strike="noStrike" dirty="0">
                          <a:solidFill>
                            <a:schemeClr val="bg1"/>
                          </a:solidFill>
                          <a:latin typeface="Arial Black" pitchFamily="34" charset="0"/>
                        </a:rPr>
                        <a:t>年</a:t>
                      </a:r>
                      <a:br>
                        <a:rPr lang="ja-JP" altLang="en-US" sz="1200" b="1" i="0" u="none" strike="noStrike" dirty="0">
                          <a:solidFill>
                            <a:schemeClr val="bg1"/>
                          </a:solidFill>
                          <a:latin typeface="Arial Black" pitchFamily="34" charset="0"/>
                        </a:rPr>
                      </a:br>
                      <a:r>
                        <a:rPr lang="ja-JP" altLang="en-US" sz="1200" b="1" i="0" u="none" strike="noStrike" dirty="0">
                          <a:solidFill>
                            <a:schemeClr val="bg1"/>
                          </a:solidFill>
                          <a:latin typeface="Arial Black" pitchFamily="34" charset="0"/>
                        </a:rPr>
                        <a:t>（</a:t>
                      </a:r>
                      <a:r>
                        <a:rPr lang="en-US" sz="1200" b="1" i="0" u="none" strike="noStrike" dirty="0">
                          <a:solidFill>
                            <a:schemeClr val="bg1"/>
                          </a:solidFill>
                          <a:latin typeface="Arial Black" pitchFamily="34" charset="0"/>
                        </a:rPr>
                        <a:t>Ｈ１４）</a:t>
                      </a:r>
                    </a:p>
                  </a:txBody>
                  <a:tcPr marL="9525" marR="9525" marT="9525" marB="0" anchor="ctr"/>
                </a:tc>
                <a:tc>
                  <a:txBody>
                    <a:bodyPr/>
                    <a:lstStyle/>
                    <a:p>
                      <a:pPr algn="ctr" fontAlgn="ctr"/>
                      <a:r>
                        <a:rPr lang="en-US" altLang="ja-JP" sz="1200" b="1" i="0" u="none" strike="noStrike" dirty="0">
                          <a:solidFill>
                            <a:schemeClr val="bg1"/>
                          </a:solidFill>
                          <a:latin typeface="Arial Black" pitchFamily="34" charset="0"/>
                        </a:rPr>
                        <a:t>2007</a:t>
                      </a:r>
                      <a:r>
                        <a:rPr lang="ja-JP" altLang="en-US" sz="1200" b="1" i="0" u="none" strike="noStrike" dirty="0">
                          <a:solidFill>
                            <a:schemeClr val="bg1"/>
                          </a:solidFill>
                          <a:latin typeface="Arial Black" pitchFamily="34" charset="0"/>
                        </a:rPr>
                        <a:t>年</a:t>
                      </a:r>
                      <a:br>
                        <a:rPr lang="ja-JP" altLang="en-US" sz="1200" b="1" i="0" u="none" strike="noStrike" dirty="0">
                          <a:solidFill>
                            <a:schemeClr val="bg1"/>
                          </a:solidFill>
                          <a:latin typeface="Arial Black" pitchFamily="34" charset="0"/>
                        </a:rPr>
                      </a:br>
                      <a:r>
                        <a:rPr lang="ja-JP" altLang="en-US" sz="1200" b="1" i="0" u="none" strike="noStrike" dirty="0">
                          <a:solidFill>
                            <a:schemeClr val="bg1"/>
                          </a:solidFill>
                          <a:latin typeface="Arial Black" pitchFamily="34" charset="0"/>
                        </a:rPr>
                        <a:t>（</a:t>
                      </a:r>
                      <a:r>
                        <a:rPr lang="en-US" sz="1200" b="1" i="0" u="none" strike="noStrike" dirty="0">
                          <a:solidFill>
                            <a:schemeClr val="bg1"/>
                          </a:solidFill>
                          <a:latin typeface="Arial Black" pitchFamily="34" charset="0"/>
                        </a:rPr>
                        <a:t>Ｈ１９）</a:t>
                      </a:r>
                    </a:p>
                  </a:txBody>
                  <a:tcPr marL="9525" marR="9525" marT="9525" marB="0" anchor="ctr"/>
                </a:tc>
                <a:tc>
                  <a:txBody>
                    <a:bodyPr/>
                    <a:lstStyle/>
                    <a:p>
                      <a:pPr algn="ctr" fontAlgn="ctr"/>
                      <a:r>
                        <a:rPr lang="en-US" altLang="ja-JP" sz="1200" b="1" i="0" u="none" strike="noStrike" dirty="0">
                          <a:solidFill>
                            <a:schemeClr val="bg1"/>
                          </a:solidFill>
                          <a:latin typeface="Arial Black" pitchFamily="34" charset="0"/>
                        </a:rPr>
                        <a:t>2012</a:t>
                      </a:r>
                      <a:r>
                        <a:rPr lang="ja-JP" altLang="en-US" sz="1200" b="1" i="0" u="none" strike="noStrike" dirty="0">
                          <a:solidFill>
                            <a:schemeClr val="bg1"/>
                          </a:solidFill>
                          <a:latin typeface="Arial Black" pitchFamily="34" charset="0"/>
                        </a:rPr>
                        <a:t>年</a:t>
                      </a:r>
                      <a:br>
                        <a:rPr lang="ja-JP" altLang="en-US" sz="1200" b="1" i="0" u="none" strike="noStrike" dirty="0">
                          <a:solidFill>
                            <a:schemeClr val="bg1"/>
                          </a:solidFill>
                          <a:latin typeface="Arial Black" pitchFamily="34" charset="0"/>
                        </a:rPr>
                      </a:br>
                      <a:r>
                        <a:rPr lang="ja-JP" altLang="en-US" sz="1200" b="1" i="0" u="none" strike="noStrike" dirty="0">
                          <a:solidFill>
                            <a:schemeClr val="bg1"/>
                          </a:solidFill>
                          <a:latin typeface="Arial Black" pitchFamily="34" charset="0"/>
                        </a:rPr>
                        <a:t>（</a:t>
                      </a:r>
                      <a:r>
                        <a:rPr lang="en-US" sz="1200" b="1" i="0" u="none" strike="noStrike" dirty="0">
                          <a:solidFill>
                            <a:schemeClr val="bg1"/>
                          </a:solidFill>
                          <a:latin typeface="Arial Black" pitchFamily="34" charset="0"/>
                        </a:rPr>
                        <a:t>Ｈ２３）</a:t>
                      </a:r>
                    </a:p>
                  </a:txBody>
                  <a:tcPr marL="9525" marR="9525" marT="9525" marB="0" anchor="ctr"/>
                </a:tc>
                <a:tc>
                  <a:txBody>
                    <a:bodyPr/>
                    <a:lstStyle/>
                    <a:p>
                      <a:pPr algn="ctr" fontAlgn="ctr"/>
                      <a:r>
                        <a:rPr lang="ja-JP" altLang="en-US" sz="1200" b="1" i="0" u="none" strike="noStrike" dirty="0">
                          <a:solidFill>
                            <a:schemeClr val="bg1"/>
                          </a:solidFill>
                          <a:latin typeface="Arial Black" pitchFamily="34" charset="0"/>
                        </a:rPr>
                        <a:t>伸び</a:t>
                      </a:r>
                      <a:br>
                        <a:rPr lang="ja-JP" altLang="en-US" sz="1200" b="1" i="0" u="none" strike="noStrike" dirty="0">
                          <a:solidFill>
                            <a:schemeClr val="bg1"/>
                          </a:solidFill>
                          <a:latin typeface="Arial Black" pitchFamily="34" charset="0"/>
                        </a:rPr>
                      </a:br>
                      <a:r>
                        <a:rPr lang="en-US" altLang="ja-JP" sz="1200" b="1" i="0" u="none" strike="noStrike" dirty="0">
                          <a:solidFill>
                            <a:schemeClr val="bg1"/>
                          </a:solidFill>
                          <a:latin typeface="Arial Black" pitchFamily="34" charset="0"/>
                        </a:rPr>
                        <a:t>2012</a:t>
                      </a:r>
                      <a:r>
                        <a:rPr lang="ja-JP" altLang="en-US" sz="1200" b="1" i="0" u="none" strike="noStrike" dirty="0">
                          <a:solidFill>
                            <a:schemeClr val="bg1"/>
                          </a:solidFill>
                          <a:latin typeface="Arial Black" pitchFamily="34" charset="0"/>
                        </a:rPr>
                        <a:t>／</a:t>
                      </a:r>
                      <a:r>
                        <a:rPr lang="en-US" altLang="ja-JP" sz="1200" b="1" i="0" u="none" strike="noStrike" dirty="0" smtClean="0">
                          <a:solidFill>
                            <a:schemeClr val="bg1"/>
                          </a:solidFill>
                          <a:latin typeface="Arial Black" pitchFamily="34" charset="0"/>
                        </a:rPr>
                        <a:t>2002 </a:t>
                      </a:r>
                      <a:endParaRPr lang="en-US" altLang="ja-JP" sz="1200" b="1" i="0" u="none" strike="noStrike" dirty="0">
                        <a:solidFill>
                          <a:schemeClr val="bg1"/>
                        </a:solidFill>
                        <a:latin typeface="Arial Black" pitchFamily="34" charset="0"/>
                      </a:endParaRPr>
                    </a:p>
                  </a:txBody>
                  <a:tcPr marL="9525" marR="9525" marT="9525" marB="0" anchor="ctr"/>
                </a:tc>
                <a:tc>
                  <a:txBody>
                    <a:bodyPr/>
                    <a:lstStyle/>
                    <a:p>
                      <a:pPr algn="ctr" fontAlgn="ctr"/>
                      <a:r>
                        <a:rPr lang="en-US" altLang="ja-JP" sz="1200" b="1" i="0" u="none" strike="noStrike" dirty="0">
                          <a:solidFill>
                            <a:schemeClr val="bg1"/>
                          </a:solidFill>
                          <a:latin typeface="Arial Black" pitchFamily="34" charset="0"/>
                        </a:rPr>
                        <a:t>65</a:t>
                      </a:r>
                      <a:r>
                        <a:rPr lang="ja-JP" altLang="en-US" sz="1200" b="1" i="0" u="none" strike="noStrike" dirty="0">
                          <a:solidFill>
                            <a:schemeClr val="bg1"/>
                          </a:solidFill>
                          <a:latin typeface="Arial Black" pitchFamily="34" charset="0"/>
                        </a:rPr>
                        <a:t>歳以上</a:t>
                      </a:r>
                      <a:br>
                        <a:rPr lang="ja-JP" altLang="en-US" sz="1200" b="1" i="0" u="none" strike="noStrike" dirty="0">
                          <a:solidFill>
                            <a:schemeClr val="bg1"/>
                          </a:solidFill>
                          <a:latin typeface="Arial Black" pitchFamily="34" charset="0"/>
                        </a:rPr>
                      </a:br>
                      <a:r>
                        <a:rPr lang="ja-JP" altLang="en-US" sz="1200" b="1" i="0" u="none" strike="noStrike" dirty="0">
                          <a:solidFill>
                            <a:schemeClr val="bg1"/>
                          </a:solidFill>
                          <a:latin typeface="Arial Black" pitchFamily="34" charset="0"/>
                        </a:rPr>
                        <a:t>人口割合</a:t>
                      </a:r>
                      <a:br>
                        <a:rPr lang="ja-JP" altLang="en-US" sz="1200" b="1" i="0" u="none" strike="noStrike" dirty="0">
                          <a:solidFill>
                            <a:schemeClr val="bg1"/>
                          </a:solidFill>
                          <a:latin typeface="Arial Black" pitchFamily="34" charset="0"/>
                        </a:rPr>
                      </a:br>
                      <a:r>
                        <a:rPr lang="ja-JP" altLang="en-US" sz="1200" b="1" i="0" u="none" strike="noStrike" dirty="0">
                          <a:solidFill>
                            <a:schemeClr val="bg1"/>
                          </a:solidFill>
                          <a:latin typeface="Arial Black" pitchFamily="34" charset="0"/>
                        </a:rPr>
                        <a:t>（</a:t>
                      </a:r>
                      <a:r>
                        <a:rPr lang="en-US" altLang="ja-JP" sz="1200" b="1" i="0" u="none" strike="noStrike" dirty="0">
                          <a:solidFill>
                            <a:schemeClr val="bg1"/>
                          </a:solidFill>
                          <a:latin typeface="Arial Black" pitchFamily="34" charset="0"/>
                        </a:rPr>
                        <a:t>2012</a:t>
                      </a:r>
                      <a:r>
                        <a:rPr lang="ja-JP" altLang="en-US" sz="1200" b="1" i="0" u="none" strike="noStrike" dirty="0">
                          <a:solidFill>
                            <a:schemeClr val="bg1"/>
                          </a:solidFill>
                          <a:latin typeface="Arial Black" pitchFamily="34" charset="0"/>
                        </a:rPr>
                        <a:t>）</a:t>
                      </a:r>
                    </a:p>
                  </a:txBody>
                  <a:tcPr marL="9525" marR="9525" marT="9525" marB="0" anchor="ctr"/>
                </a:tc>
              </a:tr>
              <a:tr h="70475">
                <a:tc>
                  <a:txBody>
                    <a:bodyPr/>
                    <a:lstStyle/>
                    <a:p>
                      <a:pPr algn="ctr" fontAlgn="ctr">
                        <a:lnSpc>
                          <a:spcPts val="1600"/>
                        </a:lnSpc>
                      </a:pPr>
                      <a:r>
                        <a:rPr lang="ja-JP" altLang="en-US" sz="1200" b="0" i="0" u="none" strike="noStrike" dirty="0">
                          <a:solidFill>
                            <a:srgbClr val="000000"/>
                          </a:solidFill>
                          <a:latin typeface="Arial Black" pitchFamily="34" charset="0"/>
                          <a:ea typeface="HGS創英角ｺﾞｼｯｸUB" pitchFamily="50" charset="-128"/>
                        </a:rPr>
                        <a:t>飯　能</a:t>
                      </a:r>
                    </a:p>
                  </a:txBody>
                  <a:tcPr marL="9525" marR="9525" marT="9525" marB="0" anchor="ctr"/>
                </a:tc>
                <a:tc>
                  <a:txBody>
                    <a:bodyPr/>
                    <a:lstStyle/>
                    <a:p>
                      <a:pPr algn="ctr" fontAlgn="ctr">
                        <a:lnSpc>
                          <a:spcPts val="1600"/>
                        </a:lnSpc>
                      </a:pPr>
                      <a:r>
                        <a:rPr lang="en-US" altLang="ja-JP" sz="1200" b="0" i="0" u="none" strike="noStrike" dirty="0">
                          <a:solidFill>
                            <a:srgbClr val="000000"/>
                          </a:solidFill>
                          <a:latin typeface="Arial Black" pitchFamily="34" charset="0"/>
                          <a:ea typeface="HGS創英角ｺﾞｼｯｸUB" pitchFamily="50" charset="-128"/>
                        </a:rPr>
                        <a:t>21,712</a:t>
                      </a:r>
                    </a:p>
                  </a:txBody>
                  <a:tcPr marL="9525" marR="9525" marT="9525" marB="0" anchor="ctr"/>
                </a:tc>
                <a:tc>
                  <a:txBody>
                    <a:bodyPr/>
                    <a:lstStyle/>
                    <a:p>
                      <a:pPr algn="ctr" fontAlgn="ctr">
                        <a:lnSpc>
                          <a:spcPts val="1600"/>
                        </a:lnSpc>
                      </a:pPr>
                      <a:r>
                        <a:rPr lang="en-US" altLang="ja-JP" sz="1200" b="0" i="0" u="none" strike="noStrike" dirty="0">
                          <a:solidFill>
                            <a:srgbClr val="000000"/>
                          </a:solidFill>
                          <a:latin typeface="Arial Black" pitchFamily="34" charset="0"/>
                          <a:ea typeface="HGS創英角ｺﾞｼｯｸUB" pitchFamily="50" charset="-128"/>
                        </a:rPr>
                        <a:t>21,689</a:t>
                      </a:r>
                    </a:p>
                  </a:txBody>
                  <a:tcPr marL="9525" marR="9525" marT="9525" marB="0" anchor="ctr"/>
                </a:tc>
                <a:tc>
                  <a:txBody>
                    <a:bodyPr/>
                    <a:lstStyle/>
                    <a:p>
                      <a:pPr algn="ctr" fontAlgn="ctr">
                        <a:lnSpc>
                          <a:spcPts val="1600"/>
                        </a:lnSpc>
                      </a:pPr>
                      <a:r>
                        <a:rPr lang="en-US" altLang="ja-JP" sz="1200" b="0" i="0" u="none" strike="noStrike" dirty="0">
                          <a:solidFill>
                            <a:srgbClr val="000000"/>
                          </a:solidFill>
                          <a:latin typeface="Arial Black" pitchFamily="34" charset="0"/>
                          <a:ea typeface="HGS創英角ｺﾞｼｯｸUB" pitchFamily="50" charset="-128"/>
                        </a:rPr>
                        <a:t>21,812</a:t>
                      </a:r>
                    </a:p>
                  </a:txBody>
                  <a:tcPr marL="9525" marR="9525" marT="9525" marB="0" anchor="ctr"/>
                </a:tc>
                <a:tc>
                  <a:txBody>
                    <a:bodyPr/>
                    <a:lstStyle/>
                    <a:p>
                      <a:pPr algn="ctr" fontAlgn="ctr">
                        <a:lnSpc>
                          <a:spcPts val="1600"/>
                        </a:lnSpc>
                      </a:pPr>
                      <a:r>
                        <a:rPr lang="en-US" altLang="ja-JP" sz="1200" b="0" i="0" u="none" strike="noStrike" dirty="0">
                          <a:solidFill>
                            <a:srgbClr val="00B050"/>
                          </a:solidFill>
                          <a:latin typeface="Arial Black" pitchFamily="34" charset="0"/>
                          <a:ea typeface="HGS創英角ｺﾞｼｯｸUB" pitchFamily="50" charset="-128"/>
                        </a:rPr>
                        <a:t>1.00 </a:t>
                      </a:r>
                    </a:p>
                  </a:txBody>
                  <a:tcPr marL="9525" marR="9525" marT="9525" marB="0" anchor="ctr"/>
                </a:tc>
                <a:tc>
                  <a:txBody>
                    <a:bodyPr/>
                    <a:lstStyle/>
                    <a:p>
                      <a:pPr algn="ctr" fontAlgn="ctr">
                        <a:lnSpc>
                          <a:spcPts val="1600"/>
                        </a:lnSpc>
                      </a:pPr>
                      <a:r>
                        <a:rPr lang="en-US" altLang="ja-JP" sz="1200" b="0" i="0" u="none" strike="noStrike" dirty="0">
                          <a:solidFill>
                            <a:srgbClr val="FF0000"/>
                          </a:solidFill>
                          <a:latin typeface="Arial Black" pitchFamily="34" charset="0"/>
                          <a:ea typeface="HGS創英角ｺﾞｼｯｸUB" pitchFamily="50" charset="-128"/>
                        </a:rPr>
                        <a:t>23.7%</a:t>
                      </a:r>
                    </a:p>
                  </a:txBody>
                  <a:tcPr marL="9525" marR="9525" marT="9525" marB="0" anchor="ctr"/>
                </a:tc>
              </a:tr>
              <a:tr h="0">
                <a:tc>
                  <a:txBody>
                    <a:bodyPr/>
                    <a:lstStyle/>
                    <a:p>
                      <a:pPr algn="ctr" fontAlgn="ctr">
                        <a:lnSpc>
                          <a:spcPts val="1600"/>
                        </a:lnSpc>
                      </a:pPr>
                      <a:r>
                        <a:rPr lang="ja-JP" altLang="en-US" sz="1200" b="0" i="0" u="none" strike="noStrike" dirty="0">
                          <a:solidFill>
                            <a:srgbClr val="000000"/>
                          </a:solidFill>
                          <a:latin typeface="Arial Black" pitchFamily="34" charset="0"/>
                          <a:ea typeface="HGS創英角ｺﾞｼｯｸUB" pitchFamily="50" charset="-128"/>
                        </a:rPr>
                        <a:t>精　明</a:t>
                      </a:r>
                    </a:p>
                  </a:txBody>
                  <a:tcPr marL="9525" marR="9525" marT="9525" marB="0" anchor="ctr"/>
                </a:tc>
                <a:tc>
                  <a:txBody>
                    <a:bodyPr/>
                    <a:lstStyle/>
                    <a:p>
                      <a:pPr algn="ctr" fontAlgn="ctr">
                        <a:lnSpc>
                          <a:spcPts val="1600"/>
                        </a:lnSpc>
                      </a:pPr>
                      <a:r>
                        <a:rPr lang="en-US" altLang="ja-JP" sz="1200" b="0" i="0" u="none" strike="noStrike" dirty="0">
                          <a:solidFill>
                            <a:srgbClr val="000000"/>
                          </a:solidFill>
                          <a:latin typeface="Arial Black" pitchFamily="34" charset="0"/>
                          <a:ea typeface="HGS創英角ｺﾞｼｯｸUB" pitchFamily="50" charset="-128"/>
                        </a:rPr>
                        <a:t>16,929</a:t>
                      </a:r>
                    </a:p>
                  </a:txBody>
                  <a:tcPr marL="9525" marR="9525" marT="9525" marB="0" anchor="ctr"/>
                </a:tc>
                <a:tc>
                  <a:txBody>
                    <a:bodyPr/>
                    <a:lstStyle/>
                    <a:p>
                      <a:pPr algn="ctr" fontAlgn="ctr">
                        <a:lnSpc>
                          <a:spcPts val="1600"/>
                        </a:lnSpc>
                      </a:pPr>
                      <a:r>
                        <a:rPr lang="en-US" altLang="ja-JP" sz="1200" b="0" i="0" u="none" strike="noStrike" dirty="0">
                          <a:solidFill>
                            <a:srgbClr val="000000"/>
                          </a:solidFill>
                          <a:latin typeface="Arial Black" pitchFamily="34" charset="0"/>
                          <a:ea typeface="HGS創英角ｺﾞｼｯｸUB" pitchFamily="50" charset="-128"/>
                        </a:rPr>
                        <a:t>16,823</a:t>
                      </a:r>
                    </a:p>
                  </a:txBody>
                  <a:tcPr marL="9525" marR="9525" marT="9525" marB="0" anchor="ctr"/>
                </a:tc>
                <a:tc>
                  <a:txBody>
                    <a:bodyPr/>
                    <a:lstStyle/>
                    <a:p>
                      <a:pPr algn="ctr" fontAlgn="ctr">
                        <a:lnSpc>
                          <a:spcPts val="1600"/>
                        </a:lnSpc>
                      </a:pPr>
                      <a:r>
                        <a:rPr lang="en-US" altLang="ja-JP" sz="1200" b="0" i="0" u="none" strike="noStrike" dirty="0">
                          <a:solidFill>
                            <a:srgbClr val="000000"/>
                          </a:solidFill>
                          <a:latin typeface="Arial Black" pitchFamily="34" charset="0"/>
                          <a:ea typeface="HGS創英角ｺﾞｼｯｸUB" pitchFamily="50" charset="-128"/>
                        </a:rPr>
                        <a:t>16,513</a:t>
                      </a:r>
                    </a:p>
                  </a:txBody>
                  <a:tcPr marL="9525" marR="9525" marT="9525" marB="0" anchor="ctr"/>
                </a:tc>
                <a:tc>
                  <a:txBody>
                    <a:bodyPr/>
                    <a:lstStyle/>
                    <a:p>
                      <a:pPr algn="ctr" fontAlgn="ctr">
                        <a:lnSpc>
                          <a:spcPts val="1600"/>
                        </a:lnSpc>
                      </a:pPr>
                      <a:r>
                        <a:rPr lang="en-US" altLang="ja-JP" sz="1200" b="0" i="0" u="none" strike="noStrike" dirty="0">
                          <a:solidFill>
                            <a:srgbClr val="00B050"/>
                          </a:solidFill>
                          <a:latin typeface="Arial Black" pitchFamily="34" charset="0"/>
                          <a:ea typeface="HGS創英角ｺﾞｼｯｸUB" pitchFamily="50" charset="-128"/>
                        </a:rPr>
                        <a:t>0.98 </a:t>
                      </a:r>
                    </a:p>
                  </a:txBody>
                  <a:tcPr marL="9525" marR="9525" marT="9525" marB="0" anchor="ctr"/>
                </a:tc>
                <a:tc>
                  <a:txBody>
                    <a:bodyPr/>
                    <a:lstStyle/>
                    <a:p>
                      <a:pPr algn="ctr" fontAlgn="ctr">
                        <a:lnSpc>
                          <a:spcPts val="1600"/>
                        </a:lnSpc>
                      </a:pPr>
                      <a:r>
                        <a:rPr lang="en-US" altLang="ja-JP" sz="1200" b="0" i="0" u="none" strike="noStrike" dirty="0">
                          <a:solidFill>
                            <a:srgbClr val="000000"/>
                          </a:solidFill>
                          <a:latin typeface="Arial Black" pitchFamily="34" charset="0"/>
                          <a:ea typeface="HGS創英角ｺﾞｼｯｸUB" pitchFamily="50" charset="-128"/>
                        </a:rPr>
                        <a:t>21.9%</a:t>
                      </a:r>
                    </a:p>
                  </a:txBody>
                  <a:tcPr marL="9525" marR="9525" marT="9525" marB="0" anchor="ctr"/>
                </a:tc>
              </a:tr>
              <a:tr h="149081">
                <a:tc>
                  <a:txBody>
                    <a:bodyPr/>
                    <a:lstStyle/>
                    <a:p>
                      <a:pPr algn="ctr" fontAlgn="ctr">
                        <a:lnSpc>
                          <a:spcPts val="1600"/>
                        </a:lnSpc>
                      </a:pPr>
                      <a:r>
                        <a:rPr lang="ja-JP" altLang="en-US" sz="1200" b="0" i="0" u="none" strike="noStrike" dirty="0">
                          <a:solidFill>
                            <a:srgbClr val="000000"/>
                          </a:solidFill>
                          <a:latin typeface="Arial Black" pitchFamily="34" charset="0"/>
                          <a:ea typeface="HGS創英角ｺﾞｼｯｸUB" pitchFamily="50" charset="-128"/>
                        </a:rPr>
                        <a:t>加　治</a:t>
                      </a:r>
                    </a:p>
                  </a:txBody>
                  <a:tcPr marL="9525" marR="9525" marT="9525" marB="0" anchor="ctr"/>
                </a:tc>
                <a:tc>
                  <a:txBody>
                    <a:bodyPr/>
                    <a:lstStyle/>
                    <a:p>
                      <a:pPr algn="ctr" fontAlgn="ctr">
                        <a:lnSpc>
                          <a:spcPts val="1600"/>
                        </a:lnSpc>
                      </a:pPr>
                      <a:r>
                        <a:rPr lang="en-US" altLang="ja-JP" sz="1200" b="0" i="0" u="none" strike="noStrike" dirty="0">
                          <a:solidFill>
                            <a:srgbClr val="000000"/>
                          </a:solidFill>
                          <a:latin typeface="Arial Black" pitchFamily="34" charset="0"/>
                          <a:ea typeface="HGS創英角ｺﾞｼｯｸUB" pitchFamily="50" charset="-128"/>
                        </a:rPr>
                        <a:t>20,330</a:t>
                      </a:r>
                    </a:p>
                  </a:txBody>
                  <a:tcPr marL="9525" marR="9525" marT="9525" marB="0" anchor="ctr"/>
                </a:tc>
                <a:tc>
                  <a:txBody>
                    <a:bodyPr/>
                    <a:lstStyle/>
                    <a:p>
                      <a:pPr algn="ctr" fontAlgn="ctr">
                        <a:lnSpc>
                          <a:spcPts val="1600"/>
                        </a:lnSpc>
                      </a:pPr>
                      <a:r>
                        <a:rPr lang="en-US" altLang="ja-JP" sz="1200" b="0" i="0" u="none" strike="noStrike" dirty="0">
                          <a:solidFill>
                            <a:srgbClr val="000000"/>
                          </a:solidFill>
                          <a:latin typeface="Arial Black" pitchFamily="34" charset="0"/>
                          <a:ea typeface="HGS創英角ｺﾞｼｯｸUB" pitchFamily="50" charset="-128"/>
                        </a:rPr>
                        <a:t>19,971</a:t>
                      </a:r>
                    </a:p>
                  </a:txBody>
                  <a:tcPr marL="9525" marR="9525" marT="9525" marB="0" anchor="ctr"/>
                </a:tc>
                <a:tc>
                  <a:txBody>
                    <a:bodyPr/>
                    <a:lstStyle/>
                    <a:p>
                      <a:pPr algn="ctr" fontAlgn="ctr">
                        <a:lnSpc>
                          <a:spcPts val="1600"/>
                        </a:lnSpc>
                      </a:pPr>
                      <a:r>
                        <a:rPr lang="en-US" altLang="ja-JP" sz="1200" b="0" i="0" u="none" strike="noStrike" dirty="0">
                          <a:solidFill>
                            <a:srgbClr val="000000"/>
                          </a:solidFill>
                          <a:latin typeface="Arial Black" pitchFamily="34" charset="0"/>
                          <a:ea typeface="HGS創英角ｺﾞｼｯｸUB" pitchFamily="50" charset="-128"/>
                        </a:rPr>
                        <a:t>19,846</a:t>
                      </a:r>
                    </a:p>
                  </a:txBody>
                  <a:tcPr marL="9525" marR="9525" marT="9525" marB="0" anchor="ctr"/>
                </a:tc>
                <a:tc>
                  <a:txBody>
                    <a:bodyPr/>
                    <a:lstStyle/>
                    <a:p>
                      <a:pPr algn="ctr" fontAlgn="ctr">
                        <a:lnSpc>
                          <a:spcPts val="1600"/>
                        </a:lnSpc>
                      </a:pPr>
                      <a:r>
                        <a:rPr lang="en-US" altLang="ja-JP" sz="1200" b="0" i="0" u="none" strike="noStrike" dirty="0">
                          <a:solidFill>
                            <a:srgbClr val="00B050"/>
                          </a:solidFill>
                          <a:latin typeface="Arial Black" pitchFamily="34" charset="0"/>
                          <a:ea typeface="HGS創英角ｺﾞｼｯｸUB" pitchFamily="50" charset="-128"/>
                        </a:rPr>
                        <a:t>0.98 </a:t>
                      </a:r>
                    </a:p>
                  </a:txBody>
                  <a:tcPr marL="9525" marR="9525" marT="9525" marB="0" anchor="ctr"/>
                </a:tc>
                <a:tc>
                  <a:txBody>
                    <a:bodyPr/>
                    <a:lstStyle/>
                    <a:p>
                      <a:pPr algn="ctr" fontAlgn="ctr">
                        <a:lnSpc>
                          <a:spcPts val="1600"/>
                        </a:lnSpc>
                      </a:pPr>
                      <a:r>
                        <a:rPr lang="en-US" altLang="ja-JP" sz="1200" b="0" i="0" u="none" strike="noStrike" dirty="0">
                          <a:solidFill>
                            <a:srgbClr val="000000"/>
                          </a:solidFill>
                          <a:latin typeface="Arial Black" pitchFamily="34" charset="0"/>
                          <a:ea typeface="HGS創英角ｺﾞｼｯｸUB" pitchFamily="50" charset="-128"/>
                        </a:rPr>
                        <a:t>21.8%</a:t>
                      </a:r>
                    </a:p>
                  </a:txBody>
                  <a:tcPr marL="9525" marR="9525" marT="9525" marB="0" anchor="ctr"/>
                </a:tc>
              </a:tr>
              <a:tr h="80372">
                <a:tc>
                  <a:txBody>
                    <a:bodyPr/>
                    <a:lstStyle/>
                    <a:p>
                      <a:pPr algn="ctr" fontAlgn="ctr">
                        <a:lnSpc>
                          <a:spcPts val="1600"/>
                        </a:lnSpc>
                      </a:pPr>
                      <a:r>
                        <a:rPr lang="ja-JP" altLang="en-US" sz="1200" b="0" i="0" u="none" strike="noStrike" dirty="0">
                          <a:solidFill>
                            <a:srgbClr val="000000"/>
                          </a:solidFill>
                          <a:latin typeface="Arial Black" pitchFamily="34" charset="0"/>
                          <a:ea typeface="HGS創英角ｺﾞｼｯｸUB" pitchFamily="50" charset="-128"/>
                        </a:rPr>
                        <a:t>美杉台</a:t>
                      </a:r>
                    </a:p>
                  </a:txBody>
                  <a:tcPr marL="9525" marR="9525" marT="9525" marB="0" anchor="ctr"/>
                </a:tc>
                <a:tc>
                  <a:txBody>
                    <a:bodyPr/>
                    <a:lstStyle/>
                    <a:p>
                      <a:pPr algn="ctr" fontAlgn="ctr">
                        <a:lnSpc>
                          <a:spcPts val="1600"/>
                        </a:lnSpc>
                      </a:pPr>
                      <a:r>
                        <a:rPr lang="en-US" altLang="ja-JP" sz="1200" b="0" i="0" u="none" strike="noStrike" dirty="0">
                          <a:solidFill>
                            <a:srgbClr val="000000"/>
                          </a:solidFill>
                          <a:latin typeface="Arial Black" pitchFamily="34" charset="0"/>
                          <a:ea typeface="HGS創英角ｺﾞｼｯｸUB" pitchFamily="50" charset="-128"/>
                        </a:rPr>
                        <a:t>4,851</a:t>
                      </a:r>
                    </a:p>
                  </a:txBody>
                  <a:tcPr marL="9525" marR="9525" marT="9525" marB="0" anchor="ctr"/>
                </a:tc>
                <a:tc>
                  <a:txBody>
                    <a:bodyPr/>
                    <a:lstStyle/>
                    <a:p>
                      <a:pPr algn="ctr" fontAlgn="ctr">
                        <a:lnSpc>
                          <a:spcPts val="1600"/>
                        </a:lnSpc>
                      </a:pPr>
                      <a:r>
                        <a:rPr lang="en-US" altLang="ja-JP" sz="1200" b="0" i="0" u="none" strike="noStrike" dirty="0">
                          <a:solidFill>
                            <a:srgbClr val="000000"/>
                          </a:solidFill>
                          <a:latin typeface="Arial Black" pitchFamily="34" charset="0"/>
                          <a:ea typeface="HGS創英角ｺﾞｼｯｸUB" pitchFamily="50" charset="-128"/>
                        </a:rPr>
                        <a:t>5,020</a:t>
                      </a:r>
                    </a:p>
                  </a:txBody>
                  <a:tcPr marL="9525" marR="9525" marT="9525" marB="0" anchor="ctr"/>
                </a:tc>
                <a:tc>
                  <a:txBody>
                    <a:bodyPr/>
                    <a:lstStyle/>
                    <a:p>
                      <a:pPr algn="ctr" fontAlgn="ctr">
                        <a:lnSpc>
                          <a:spcPts val="1600"/>
                        </a:lnSpc>
                      </a:pPr>
                      <a:r>
                        <a:rPr lang="en-US" altLang="ja-JP" sz="1200" b="0" i="0" u="none" strike="noStrike" dirty="0">
                          <a:solidFill>
                            <a:srgbClr val="000000"/>
                          </a:solidFill>
                          <a:latin typeface="Arial Black" pitchFamily="34" charset="0"/>
                          <a:ea typeface="HGS創英角ｺﾞｼｯｸUB" pitchFamily="50" charset="-128"/>
                        </a:rPr>
                        <a:t>5,875</a:t>
                      </a:r>
                    </a:p>
                  </a:txBody>
                  <a:tcPr marL="9525" marR="9525" marT="9525" marB="0" anchor="ctr"/>
                </a:tc>
                <a:tc>
                  <a:txBody>
                    <a:bodyPr/>
                    <a:lstStyle/>
                    <a:p>
                      <a:pPr algn="ctr" fontAlgn="ctr">
                        <a:lnSpc>
                          <a:spcPts val="1600"/>
                        </a:lnSpc>
                      </a:pPr>
                      <a:r>
                        <a:rPr lang="en-US" altLang="ja-JP" sz="1200" b="0" i="0" u="none" strike="noStrike" dirty="0">
                          <a:solidFill>
                            <a:srgbClr val="00B050"/>
                          </a:solidFill>
                          <a:latin typeface="Arial Black" pitchFamily="34" charset="0"/>
                          <a:ea typeface="HGS創英角ｺﾞｼｯｸUB" pitchFamily="50" charset="-128"/>
                        </a:rPr>
                        <a:t>1.21 </a:t>
                      </a:r>
                    </a:p>
                  </a:txBody>
                  <a:tcPr marL="9525" marR="9525" marT="9525" marB="0" anchor="ctr"/>
                </a:tc>
                <a:tc>
                  <a:txBody>
                    <a:bodyPr/>
                    <a:lstStyle/>
                    <a:p>
                      <a:pPr algn="ctr" fontAlgn="ctr">
                        <a:lnSpc>
                          <a:spcPts val="1600"/>
                        </a:lnSpc>
                      </a:pPr>
                      <a:r>
                        <a:rPr lang="en-US" altLang="ja-JP" sz="1200" b="0" i="0" u="none" strike="noStrike" dirty="0">
                          <a:solidFill>
                            <a:srgbClr val="000000"/>
                          </a:solidFill>
                          <a:latin typeface="Arial Black" pitchFamily="34" charset="0"/>
                          <a:ea typeface="HGS創英角ｺﾞｼｯｸUB" pitchFamily="50" charset="-128"/>
                        </a:rPr>
                        <a:t>15.9%</a:t>
                      </a:r>
                    </a:p>
                  </a:txBody>
                  <a:tcPr marL="9525" marR="9525" marT="9525" marB="0" anchor="ctr"/>
                </a:tc>
              </a:tr>
              <a:tr h="155679">
                <a:tc>
                  <a:txBody>
                    <a:bodyPr/>
                    <a:lstStyle/>
                    <a:p>
                      <a:pPr algn="ctr" fontAlgn="ctr">
                        <a:lnSpc>
                          <a:spcPts val="1600"/>
                        </a:lnSpc>
                      </a:pPr>
                      <a:r>
                        <a:rPr lang="ja-JP" altLang="en-US" sz="1200" b="0" i="0" u="none" strike="noStrike" dirty="0">
                          <a:solidFill>
                            <a:srgbClr val="000000"/>
                          </a:solidFill>
                          <a:latin typeface="Arial Black" pitchFamily="34" charset="0"/>
                          <a:ea typeface="HGS創英角ｺﾞｼｯｸUB" pitchFamily="50" charset="-128"/>
                        </a:rPr>
                        <a:t>南高麗</a:t>
                      </a:r>
                    </a:p>
                  </a:txBody>
                  <a:tcPr marL="9525" marR="9525" marT="9525" marB="0" anchor="ctr"/>
                </a:tc>
                <a:tc>
                  <a:txBody>
                    <a:bodyPr/>
                    <a:lstStyle/>
                    <a:p>
                      <a:pPr algn="ctr" fontAlgn="ctr">
                        <a:lnSpc>
                          <a:spcPts val="1600"/>
                        </a:lnSpc>
                      </a:pPr>
                      <a:r>
                        <a:rPr lang="en-US" altLang="ja-JP" sz="1200" b="0" i="0" u="none" strike="noStrike" dirty="0">
                          <a:solidFill>
                            <a:srgbClr val="000000"/>
                          </a:solidFill>
                          <a:latin typeface="Arial Black" pitchFamily="34" charset="0"/>
                          <a:ea typeface="HGS創英角ｺﾞｼｯｸUB" pitchFamily="50" charset="-128"/>
                        </a:rPr>
                        <a:t>2,762</a:t>
                      </a:r>
                    </a:p>
                  </a:txBody>
                  <a:tcPr marL="9525" marR="9525" marT="9525" marB="0" anchor="ctr"/>
                </a:tc>
                <a:tc>
                  <a:txBody>
                    <a:bodyPr/>
                    <a:lstStyle/>
                    <a:p>
                      <a:pPr algn="ctr" fontAlgn="ctr">
                        <a:lnSpc>
                          <a:spcPts val="1600"/>
                        </a:lnSpc>
                      </a:pPr>
                      <a:r>
                        <a:rPr lang="en-US" altLang="ja-JP" sz="1200" b="0" i="0" u="none" strike="noStrike" dirty="0">
                          <a:solidFill>
                            <a:srgbClr val="000000"/>
                          </a:solidFill>
                          <a:latin typeface="Arial Black" pitchFamily="34" charset="0"/>
                          <a:ea typeface="HGS創英角ｺﾞｼｯｸUB" pitchFamily="50" charset="-128"/>
                        </a:rPr>
                        <a:t>2,870</a:t>
                      </a:r>
                    </a:p>
                  </a:txBody>
                  <a:tcPr marL="9525" marR="9525" marT="9525" marB="0" anchor="ctr"/>
                </a:tc>
                <a:tc>
                  <a:txBody>
                    <a:bodyPr/>
                    <a:lstStyle/>
                    <a:p>
                      <a:pPr algn="ctr" fontAlgn="ctr">
                        <a:lnSpc>
                          <a:spcPts val="1600"/>
                        </a:lnSpc>
                      </a:pPr>
                      <a:r>
                        <a:rPr lang="en-US" altLang="ja-JP" sz="1200" b="0" i="0" u="none" strike="noStrike" dirty="0">
                          <a:solidFill>
                            <a:srgbClr val="000000"/>
                          </a:solidFill>
                          <a:latin typeface="Arial Black" pitchFamily="34" charset="0"/>
                          <a:ea typeface="HGS創英角ｺﾞｼｯｸUB" pitchFamily="50" charset="-128"/>
                        </a:rPr>
                        <a:t>2,392</a:t>
                      </a:r>
                    </a:p>
                  </a:txBody>
                  <a:tcPr marL="9525" marR="9525" marT="9525" marB="0" anchor="ctr"/>
                </a:tc>
                <a:tc>
                  <a:txBody>
                    <a:bodyPr/>
                    <a:lstStyle/>
                    <a:p>
                      <a:pPr algn="ctr" fontAlgn="ctr">
                        <a:lnSpc>
                          <a:spcPts val="1600"/>
                        </a:lnSpc>
                      </a:pPr>
                      <a:r>
                        <a:rPr lang="en-US" altLang="ja-JP" sz="1200" b="0" i="0" u="none" strike="noStrike" dirty="0">
                          <a:solidFill>
                            <a:srgbClr val="000000"/>
                          </a:solidFill>
                          <a:latin typeface="Arial Black" pitchFamily="34" charset="0"/>
                          <a:ea typeface="HGS創英角ｺﾞｼｯｸUB" pitchFamily="50" charset="-128"/>
                        </a:rPr>
                        <a:t>0.87 </a:t>
                      </a:r>
                    </a:p>
                  </a:txBody>
                  <a:tcPr marL="9525" marR="9525" marT="9525" marB="0" anchor="ctr"/>
                </a:tc>
                <a:tc>
                  <a:txBody>
                    <a:bodyPr/>
                    <a:lstStyle/>
                    <a:p>
                      <a:pPr algn="ctr" fontAlgn="ctr">
                        <a:lnSpc>
                          <a:spcPts val="1600"/>
                        </a:lnSpc>
                      </a:pPr>
                      <a:r>
                        <a:rPr lang="en-US" altLang="ja-JP" sz="1200" b="0" i="0" u="none" strike="noStrike" dirty="0">
                          <a:solidFill>
                            <a:srgbClr val="FF0000"/>
                          </a:solidFill>
                          <a:latin typeface="Arial Black" pitchFamily="34" charset="0"/>
                          <a:ea typeface="HGS創英角ｺﾞｼｯｸUB" pitchFamily="50" charset="-128"/>
                        </a:rPr>
                        <a:t>29.5%</a:t>
                      </a:r>
                    </a:p>
                  </a:txBody>
                  <a:tcPr marL="9525" marR="9525" marT="9525" marB="0" anchor="ctr"/>
                </a:tc>
              </a:tr>
              <a:tr h="158978">
                <a:tc>
                  <a:txBody>
                    <a:bodyPr/>
                    <a:lstStyle/>
                    <a:p>
                      <a:pPr algn="ctr" fontAlgn="ctr">
                        <a:lnSpc>
                          <a:spcPts val="1600"/>
                        </a:lnSpc>
                      </a:pPr>
                      <a:r>
                        <a:rPr lang="ja-JP" altLang="en-US" sz="1200" b="0" i="0" u="none" strike="noStrike" dirty="0">
                          <a:solidFill>
                            <a:srgbClr val="000000"/>
                          </a:solidFill>
                          <a:latin typeface="Arial Black" pitchFamily="34" charset="0"/>
                          <a:ea typeface="HGS創英角ｺﾞｼｯｸUB" pitchFamily="50" charset="-128"/>
                        </a:rPr>
                        <a:t>吾　野</a:t>
                      </a:r>
                    </a:p>
                  </a:txBody>
                  <a:tcPr marL="9525" marR="9525" marT="9525" marB="0" anchor="ctr"/>
                </a:tc>
                <a:tc>
                  <a:txBody>
                    <a:bodyPr/>
                    <a:lstStyle/>
                    <a:p>
                      <a:pPr algn="ctr" fontAlgn="ctr">
                        <a:lnSpc>
                          <a:spcPts val="1600"/>
                        </a:lnSpc>
                      </a:pPr>
                      <a:r>
                        <a:rPr lang="en-US" altLang="ja-JP" sz="1200" b="0" i="0" u="none" strike="noStrike" dirty="0">
                          <a:solidFill>
                            <a:srgbClr val="000000"/>
                          </a:solidFill>
                          <a:latin typeface="Arial Black" pitchFamily="34" charset="0"/>
                          <a:ea typeface="HGS創英角ｺﾞｼｯｸUB" pitchFamily="50" charset="-128"/>
                        </a:rPr>
                        <a:t>3,122</a:t>
                      </a:r>
                    </a:p>
                  </a:txBody>
                  <a:tcPr marL="9525" marR="9525" marT="9525" marB="0" anchor="ctr"/>
                </a:tc>
                <a:tc>
                  <a:txBody>
                    <a:bodyPr/>
                    <a:lstStyle/>
                    <a:p>
                      <a:pPr algn="ctr" fontAlgn="ctr">
                        <a:lnSpc>
                          <a:spcPts val="1600"/>
                        </a:lnSpc>
                      </a:pPr>
                      <a:r>
                        <a:rPr lang="en-US" altLang="ja-JP" sz="1200" b="0" i="0" u="none" strike="noStrike" dirty="0">
                          <a:solidFill>
                            <a:srgbClr val="000000"/>
                          </a:solidFill>
                          <a:latin typeface="Arial Black" pitchFamily="34" charset="0"/>
                          <a:ea typeface="HGS創英角ｺﾞｼｯｸUB" pitchFamily="50" charset="-128"/>
                        </a:rPr>
                        <a:t>2,763</a:t>
                      </a:r>
                    </a:p>
                  </a:txBody>
                  <a:tcPr marL="9525" marR="9525" marT="9525" marB="0" anchor="ctr"/>
                </a:tc>
                <a:tc>
                  <a:txBody>
                    <a:bodyPr/>
                    <a:lstStyle/>
                    <a:p>
                      <a:pPr algn="ctr" fontAlgn="ctr">
                        <a:lnSpc>
                          <a:spcPts val="1600"/>
                        </a:lnSpc>
                      </a:pPr>
                      <a:r>
                        <a:rPr lang="en-US" altLang="ja-JP" sz="1200" b="0" i="0" u="none" strike="noStrike" dirty="0">
                          <a:solidFill>
                            <a:srgbClr val="000000"/>
                          </a:solidFill>
                          <a:latin typeface="Arial Black" pitchFamily="34" charset="0"/>
                          <a:ea typeface="HGS創英角ｺﾞｼｯｸUB" pitchFamily="50" charset="-128"/>
                        </a:rPr>
                        <a:t>2,406</a:t>
                      </a:r>
                    </a:p>
                  </a:txBody>
                  <a:tcPr marL="9525" marR="9525" marT="9525" marB="0" anchor="ctr"/>
                </a:tc>
                <a:tc>
                  <a:txBody>
                    <a:bodyPr/>
                    <a:lstStyle/>
                    <a:p>
                      <a:pPr algn="ctr" fontAlgn="ctr">
                        <a:lnSpc>
                          <a:spcPts val="1600"/>
                        </a:lnSpc>
                      </a:pPr>
                      <a:r>
                        <a:rPr lang="en-US" altLang="ja-JP" sz="1200" b="0" i="0" u="none" strike="noStrike" dirty="0">
                          <a:solidFill>
                            <a:srgbClr val="000000"/>
                          </a:solidFill>
                          <a:latin typeface="Arial Black" pitchFamily="34" charset="0"/>
                          <a:ea typeface="HGS創英角ｺﾞｼｯｸUB" pitchFamily="50" charset="-128"/>
                        </a:rPr>
                        <a:t>0.77 </a:t>
                      </a:r>
                    </a:p>
                  </a:txBody>
                  <a:tcPr marL="9525" marR="9525" marT="9525" marB="0" anchor="ctr"/>
                </a:tc>
                <a:tc>
                  <a:txBody>
                    <a:bodyPr/>
                    <a:lstStyle/>
                    <a:p>
                      <a:pPr algn="ctr" fontAlgn="ctr">
                        <a:lnSpc>
                          <a:spcPts val="1600"/>
                        </a:lnSpc>
                      </a:pPr>
                      <a:r>
                        <a:rPr lang="en-US" altLang="ja-JP" sz="1200" b="0" i="0" u="none" strike="noStrike" dirty="0">
                          <a:solidFill>
                            <a:srgbClr val="FF0000"/>
                          </a:solidFill>
                          <a:latin typeface="Arial Black" pitchFamily="34" charset="0"/>
                          <a:ea typeface="HGS創英角ｺﾞｼｯｸUB" pitchFamily="50" charset="-128"/>
                        </a:rPr>
                        <a:t>31.2%</a:t>
                      </a:r>
                    </a:p>
                  </a:txBody>
                  <a:tcPr marL="9525" marR="9525" marT="9525" marB="0" anchor="ctr"/>
                </a:tc>
              </a:tr>
              <a:tr h="90269">
                <a:tc>
                  <a:txBody>
                    <a:bodyPr/>
                    <a:lstStyle/>
                    <a:p>
                      <a:pPr algn="ctr" fontAlgn="ctr">
                        <a:lnSpc>
                          <a:spcPts val="1600"/>
                        </a:lnSpc>
                      </a:pPr>
                      <a:r>
                        <a:rPr lang="ja-JP" altLang="en-US" sz="1200" b="0" i="0" u="none" strike="noStrike" dirty="0">
                          <a:solidFill>
                            <a:srgbClr val="000000"/>
                          </a:solidFill>
                          <a:latin typeface="Arial Black" pitchFamily="34" charset="0"/>
                          <a:ea typeface="HGS創英角ｺﾞｼｯｸUB" pitchFamily="50" charset="-128"/>
                        </a:rPr>
                        <a:t>東吾野</a:t>
                      </a:r>
                    </a:p>
                  </a:txBody>
                  <a:tcPr marL="9525" marR="9525" marT="9525" marB="0" anchor="ctr"/>
                </a:tc>
                <a:tc>
                  <a:txBody>
                    <a:bodyPr/>
                    <a:lstStyle/>
                    <a:p>
                      <a:pPr algn="ctr" fontAlgn="ctr">
                        <a:lnSpc>
                          <a:spcPts val="1600"/>
                        </a:lnSpc>
                      </a:pPr>
                      <a:r>
                        <a:rPr lang="en-US" altLang="ja-JP" sz="1200" b="0" i="0" u="none" strike="noStrike" dirty="0">
                          <a:solidFill>
                            <a:srgbClr val="000000"/>
                          </a:solidFill>
                          <a:latin typeface="Arial Black" pitchFamily="34" charset="0"/>
                          <a:ea typeface="HGS創英角ｺﾞｼｯｸUB" pitchFamily="50" charset="-128"/>
                        </a:rPr>
                        <a:t>2,702</a:t>
                      </a:r>
                    </a:p>
                  </a:txBody>
                  <a:tcPr marL="9525" marR="9525" marT="9525" marB="0" anchor="ctr"/>
                </a:tc>
                <a:tc>
                  <a:txBody>
                    <a:bodyPr/>
                    <a:lstStyle/>
                    <a:p>
                      <a:pPr algn="ctr" fontAlgn="ctr">
                        <a:lnSpc>
                          <a:spcPts val="1600"/>
                        </a:lnSpc>
                      </a:pPr>
                      <a:r>
                        <a:rPr lang="en-US" altLang="ja-JP" sz="1200" b="0" i="0" u="none" strike="noStrike" dirty="0">
                          <a:solidFill>
                            <a:srgbClr val="000000"/>
                          </a:solidFill>
                          <a:latin typeface="Arial Black" pitchFamily="34" charset="0"/>
                          <a:ea typeface="HGS創英角ｺﾞｼｯｸUB" pitchFamily="50" charset="-128"/>
                        </a:rPr>
                        <a:t>2,441</a:t>
                      </a:r>
                    </a:p>
                  </a:txBody>
                  <a:tcPr marL="9525" marR="9525" marT="9525" marB="0" anchor="ctr"/>
                </a:tc>
                <a:tc>
                  <a:txBody>
                    <a:bodyPr/>
                    <a:lstStyle/>
                    <a:p>
                      <a:pPr algn="ctr" fontAlgn="ctr">
                        <a:lnSpc>
                          <a:spcPts val="1600"/>
                        </a:lnSpc>
                      </a:pPr>
                      <a:r>
                        <a:rPr lang="en-US" altLang="ja-JP" sz="1200" b="0" i="0" u="none" strike="noStrike" dirty="0">
                          <a:solidFill>
                            <a:srgbClr val="000000"/>
                          </a:solidFill>
                          <a:latin typeface="Arial Black" pitchFamily="34" charset="0"/>
                          <a:ea typeface="HGS創英角ｺﾞｼｯｸUB" pitchFamily="50" charset="-128"/>
                        </a:rPr>
                        <a:t>2,176</a:t>
                      </a:r>
                    </a:p>
                  </a:txBody>
                  <a:tcPr marL="9525" marR="9525" marT="9525" marB="0" anchor="ctr"/>
                </a:tc>
                <a:tc>
                  <a:txBody>
                    <a:bodyPr/>
                    <a:lstStyle/>
                    <a:p>
                      <a:pPr algn="ctr" fontAlgn="ctr">
                        <a:lnSpc>
                          <a:spcPts val="1600"/>
                        </a:lnSpc>
                      </a:pPr>
                      <a:r>
                        <a:rPr lang="en-US" altLang="ja-JP" sz="1200" b="0" i="0" u="none" strike="noStrike" dirty="0">
                          <a:solidFill>
                            <a:srgbClr val="000000"/>
                          </a:solidFill>
                          <a:latin typeface="Arial Black" pitchFamily="34" charset="0"/>
                          <a:ea typeface="HGS創英角ｺﾞｼｯｸUB" pitchFamily="50" charset="-128"/>
                        </a:rPr>
                        <a:t>0.81 </a:t>
                      </a:r>
                    </a:p>
                  </a:txBody>
                  <a:tcPr marL="9525" marR="9525" marT="9525" marB="0" anchor="ctr"/>
                </a:tc>
                <a:tc>
                  <a:txBody>
                    <a:bodyPr/>
                    <a:lstStyle/>
                    <a:p>
                      <a:pPr algn="ctr" fontAlgn="ctr">
                        <a:lnSpc>
                          <a:spcPts val="1600"/>
                        </a:lnSpc>
                      </a:pPr>
                      <a:r>
                        <a:rPr lang="en-US" altLang="ja-JP" sz="1200" b="0" i="0" u="none" strike="noStrike" dirty="0">
                          <a:solidFill>
                            <a:srgbClr val="000000"/>
                          </a:solidFill>
                          <a:latin typeface="Arial Black" pitchFamily="34" charset="0"/>
                          <a:ea typeface="HGS創英角ｺﾞｼｯｸUB" pitchFamily="50" charset="-128"/>
                        </a:rPr>
                        <a:t>21.3%</a:t>
                      </a:r>
                    </a:p>
                  </a:txBody>
                  <a:tcPr marL="9525" marR="9525" marT="9525" marB="0" anchor="ctr"/>
                </a:tc>
              </a:tr>
              <a:tr h="93568">
                <a:tc>
                  <a:txBody>
                    <a:bodyPr/>
                    <a:lstStyle/>
                    <a:p>
                      <a:pPr algn="ctr" fontAlgn="ctr"/>
                      <a:r>
                        <a:rPr lang="ja-JP" altLang="en-US" sz="1200" b="0" i="0" u="none" strike="noStrike" dirty="0">
                          <a:solidFill>
                            <a:srgbClr val="000000"/>
                          </a:solidFill>
                          <a:latin typeface="Arial Black" pitchFamily="34" charset="0"/>
                          <a:ea typeface="HGS創英角ｺﾞｼｯｸUB" pitchFamily="50" charset="-128"/>
                        </a:rPr>
                        <a:t>原市場</a:t>
                      </a:r>
                    </a:p>
                  </a:txBody>
                  <a:tcPr marL="9525" marR="9525" marT="9525" marB="0" anchor="ctr"/>
                </a:tc>
                <a:tc>
                  <a:txBody>
                    <a:bodyPr/>
                    <a:lstStyle/>
                    <a:p>
                      <a:pPr algn="ctr" fontAlgn="ctr"/>
                      <a:r>
                        <a:rPr lang="en-US" altLang="ja-JP" sz="1200" b="0" i="0" u="none" strike="noStrike" dirty="0">
                          <a:solidFill>
                            <a:srgbClr val="000000"/>
                          </a:solidFill>
                          <a:latin typeface="Arial Black" pitchFamily="34" charset="0"/>
                          <a:ea typeface="HGS創英角ｺﾞｼｯｸUB" pitchFamily="50" charset="-128"/>
                        </a:rPr>
                        <a:t>9,915</a:t>
                      </a:r>
                    </a:p>
                  </a:txBody>
                  <a:tcPr marL="9525" marR="9525" marT="9525" marB="0" anchor="ctr"/>
                </a:tc>
                <a:tc>
                  <a:txBody>
                    <a:bodyPr/>
                    <a:lstStyle/>
                    <a:p>
                      <a:pPr algn="ctr" fontAlgn="ctr"/>
                      <a:r>
                        <a:rPr lang="en-US" altLang="ja-JP" sz="1200" b="0" i="0" u="none" strike="noStrike" dirty="0">
                          <a:solidFill>
                            <a:srgbClr val="000000"/>
                          </a:solidFill>
                          <a:latin typeface="Arial Black" pitchFamily="34" charset="0"/>
                          <a:ea typeface="HGS創英角ｺﾞｼｯｸUB" pitchFamily="50" charset="-128"/>
                        </a:rPr>
                        <a:t>9,161</a:t>
                      </a:r>
                    </a:p>
                  </a:txBody>
                  <a:tcPr marL="9525" marR="9525" marT="9525" marB="0" anchor="ctr"/>
                </a:tc>
                <a:tc>
                  <a:txBody>
                    <a:bodyPr/>
                    <a:lstStyle/>
                    <a:p>
                      <a:pPr algn="ctr" fontAlgn="ctr"/>
                      <a:r>
                        <a:rPr lang="en-US" altLang="ja-JP" sz="1200" b="0" i="0" u="none" strike="noStrike" dirty="0">
                          <a:solidFill>
                            <a:srgbClr val="000000"/>
                          </a:solidFill>
                          <a:latin typeface="Arial Black" pitchFamily="34" charset="0"/>
                          <a:ea typeface="HGS創英角ｺﾞｼｯｸUB" pitchFamily="50" charset="-128"/>
                        </a:rPr>
                        <a:t>8,385</a:t>
                      </a:r>
                    </a:p>
                  </a:txBody>
                  <a:tcPr marL="9525" marR="9525" marT="9525" marB="0" anchor="ctr"/>
                </a:tc>
                <a:tc>
                  <a:txBody>
                    <a:bodyPr/>
                    <a:lstStyle/>
                    <a:p>
                      <a:pPr algn="ctr" fontAlgn="ctr"/>
                      <a:r>
                        <a:rPr lang="en-US" altLang="ja-JP" sz="1200" b="0" i="0" u="none" strike="noStrike" dirty="0">
                          <a:solidFill>
                            <a:srgbClr val="000000"/>
                          </a:solidFill>
                          <a:latin typeface="Arial Black" pitchFamily="34" charset="0"/>
                          <a:ea typeface="HGS創英角ｺﾞｼｯｸUB" pitchFamily="50" charset="-128"/>
                        </a:rPr>
                        <a:t>0.85 </a:t>
                      </a:r>
                    </a:p>
                  </a:txBody>
                  <a:tcPr marL="9525" marR="9525" marT="9525" marB="0" anchor="ctr"/>
                </a:tc>
                <a:tc>
                  <a:txBody>
                    <a:bodyPr/>
                    <a:lstStyle/>
                    <a:p>
                      <a:pPr algn="ctr" fontAlgn="ctr"/>
                      <a:r>
                        <a:rPr lang="en-US" altLang="ja-JP" sz="1200" b="0" i="0" u="none" strike="noStrike" dirty="0">
                          <a:solidFill>
                            <a:srgbClr val="FF0000"/>
                          </a:solidFill>
                          <a:latin typeface="Arial Black" pitchFamily="34" charset="0"/>
                          <a:ea typeface="HGS創英角ｺﾞｼｯｸUB" pitchFamily="50" charset="-128"/>
                        </a:rPr>
                        <a:t>36.7%</a:t>
                      </a:r>
                    </a:p>
                  </a:txBody>
                  <a:tcPr marL="9525" marR="9525" marT="9525" marB="0" anchor="ctr"/>
                </a:tc>
              </a:tr>
              <a:tr h="117187">
                <a:tc>
                  <a:txBody>
                    <a:bodyPr/>
                    <a:lstStyle/>
                    <a:p>
                      <a:pPr algn="ctr" fontAlgn="ctr"/>
                      <a:r>
                        <a:rPr lang="ja-JP" altLang="en-US" sz="1200" b="0" i="0" u="none" strike="noStrike" dirty="0">
                          <a:solidFill>
                            <a:srgbClr val="000000"/>
                          </a:solidFill>
                          <a:latin typeface="Arial Black" pitchFamily="34" charset="0"/>
                          <a:ea typeface="HGS創英角ｺﾞｼｯｸUB" pitchFamily="50" charset="-128"/>
                        </a:rPr>
                        <a:t>名　栗</a:t>
                      </a:r>
                    </a:p>
                  </a:txBody>
                  <a:tcPr marL="9525" marR="9525" marT="9525" marB="0" anchor="ctr"/>
                </a:tc>
                <a:tc>
                  <a:txBody>
                    <a:bodyPr/>
                    <a:lstStyle/>
                    <a:p>
                      <a:pPr algn="ctr" fontAlgn="ctr"/>
                      <a:r>
                        <a:rPr lang="en-US" altLang="ja-JP" sz="1200" b="0" i="0" u="none" strike="noStrike" dirty="0">
                          <a:solidFill>
                            <a:srgbClr val="000000"/>
                          </a:solidFill>
                          <a:latin typeface="Arial Black" pitchFamily="34" charset="0"/>
                          <a:ea typeface="HGS創英角ｺﾞｼｯｸUB" pitchFamily="50" charset="-128"/>
                        </a:rPr>
                        <a:t>2,724</a:t>
                      </a:r>
                    </a:p>
                  </a:txBody>
                  <a:tcPr marL="9525" marR="9525" marT="9525" marB="0" anchor="ctr"/>
                </a:tc>
                <a:tc>
                  <a:txBody>
                    <a:bodyPr/>
                    <a:lstStyle/>
                    <a:p>
                      <a:pPr algn="ctr" fontAlgn="ctr"/>
                      <a:r>
                        <a:rPr lang="en-US" altLang="ja-JP" sz="1200" b="0" i="0" u="none" strike="noStrike" dirty="0">
                          <a:solidFill>
                            <a:srgbClr val="000000"/>
                          </a:solidFill>
                          <a:latin typeface="Arial Black" pitchFamily="34" charset="0"/>
                          <a:ea typeface="HGS創英角ｺﾞｼｯｸUB" pitchFamily="50" charset="-128"/>
                        </a:rPr>
                        <a:t>2,487</a:t>
                      </a:r>
                    </a:p>
                  </a:txBody>
                  <a:tcPr marL="9525" marR="9525" marT="9525" marB="0" anchor="ctr"/>
                </a:tc>
                <a:tc>
                  <a:txBody>
                    <a:bodyPr/>
                    <a:lstStyle/>
                    <a:p>
                      <a:pPr algn="ctr" fontAlgn="ctr"/>
                      <a:r>
                        <a:rPr lang="en-US" altLang="ja-JP" sz="1200" b="0" i="0" u="none" strike="noStrike" dirty="0">
                          <a:solidFill>
                            <a:srgbClr val="000000"/>
                          </a:solidFill>
                          <a:latin typeface="Arial Black" pitchFamily="34" charset="0"/>
                          <a:ea typeface="HGS創英角ｺﾞｼｯｸUB" pitchFamily="50" charset="-128"/>
                        </a:rPr>
                        <a:t>2,209</a:t>
                      </a:r>
                    </a:p>
                  </a:txBody>
                  <a:tcPr marL="9525" marR="9525" marT="9525" marB="0" anchor="ctr"/>
                </a:tc>
                <a:tc>
                  <a:txBody>
                    <a:bodyPr/>
                    <a:lstStyle/>
                    <a:p>
                      <a:pPr algn="ctr" fontAlgn="ctr"/>
                      <a:r>
                        <a:rPr lang="en-US" altLang="ja-JP" sz="1200" b="0" i="0" u="none" strike="noStrike" dirty="0">
                          <a:solidFill>
                            <a:srgbClr val="000000"/>
                          </a:solidFill>
                          <a:latin typeface="Arial Black" pitchFamily="34" charset="0"/>
                          <a:ea typeface="HGS創英角ｺﾞｼｯｸUB" pitchFamily="50" charset="-128"/>
                        </a:rPr>
                        <a:t>0.81 </a:t>
                      </a:r>
                    </a:p>
                  </a:txBody>
                  <a:tcPr marL="9525" marR="9525" marT="9525" marB="0" anchor="ctr"/>
                </a:tc>
                <a:tc>
                  <a:txBody>
                    <a:bodyPr/>
                    <a:lstStyle/>
                    <a:p>
                      <a:pPr algn="ctr" fontAlgn="ctr"/>
                      <a:r>
                        <a:rPr lang="en-US" altLang="ja-JP" sz="1200" b="0" i="0" u="none" strike="noStrike" dirty="0">
                          <a:solidFill>
                            <a:srgbClr val="FF0000"/>
                          </a:solidFill>
                          <a:latin typeface="Arial Black" pitchFamily="34" charset="0"/>
                          <a:ea typeface="HGS創英角ｺﾞｼｯｸUB" pitchFamily="50" charset="-128"/>
                        </a:rPr>
                        <a:t>36.0%</a:t>
                      </a:r>
                    </a:p>
                  </a:txBody>
                  <a:tcPr marL="9525" marR="9525" marT="9525" marB="0" anchor="ctr"/>
                </a:tc>
              </a:tr>
              <a:tr h="370840">
                <a:tc>
                  <a:txBody>
                    <a:bodyPr/>
                    <a:lstStyle/>
                    <a:p>
                      <a:pPr algn="ctr" fontAlgn="ctr"/>
                      <a:r>
                        <a:rPr lang="ja-JP" altLang="en-US" sz="1200" b="0" i="0" u="none" strike="noStrike" dirty="0" smtClean="0">
                          <a:solidFill>
                            <a:srgbClr val="000000"/>
                          </a:solidFill>
                          <a:latin typeface="Arial Black" pitchFamily="34" charset="0"/>
                          <a:ea typeface="HGS創英角ｺﾞｼｯｸUB" pitchFamily="50" charset="-128"/>
                        </a:rPr>
                        <a:t>飯能市</a:t>
                      </a:r>
                      <a:endParaRPr lang="en-US" altLang="ja-JP" sz="1200" b="0" i="0" u="none" strike="noStrike" dirty="0" smtClean="0">
                        <a:solidFill>
                          <a:srgbClr val="000000"/>
                        </a:solidFill>
                        <a:latin typeface="Arial Black" pitchFamily="34" charset="0"/>
                        <a:ea typeface="HGS創英角ｺﾞｼｯｸUB" pitchFamily="50" charset="-128"/>
                      </a:endParaRPr>
                    </a:p>
                    <a:p>
                      <a:pPr algn="ctr" fontAlgn="ctr"/>
                      <a:r>
                        <a:rPr lang="ja-JP" altLang="en-US" sz="1200" b="0" i="0" u="none" strike="noStrike" dirty="0" smtClean="0">
                          <a:solidFill>
                            <a:srgbClr val="000000"/>
                          </a:solidFill>
                          <a:latin typeface="Arial Black" pitchFamily="34" charset="0"/>
                          <a:ea typeface="HGS創英角ｺﾞｼｯｸUB" pitchFamily="50" charset="-128"/>
                        </a:rPr>
                        <a:t>全域</a:t>
                      </a:r>
                      <a:endParaRPr lang="ja-JP" altLang="en-US" sz="1200" b="0" i="0" u="none" strike="noStrike" dirty="0">
                        <a:solidFill>
                          <a:srgbClr val="000000"/>
                        </a:solidFill>
                        <a:latin typeface="Arial Black" pitchFamily="34" charset="0"/>
                        <a:ea typeface="HGS創英角ｺﾞｼｯｸUB" pitchFamily="50" charset="-128"/>
                      </a:endParaRPr>
                    </a:p>
                  </a:txBody>
                  <a:tcPr marL="9525" marR="9525" marT="9525" marB="0" anchor="ctr"/>
                </a:tc>
                <a:tc>
                  <a:txBody>
                    <a:bodyPr/>
                    <a:lstStyle/>
                    <a:p>
                      <a:pPr algn="ctr" fontAlgn="ctr"/>
                      <a:r>
                        <a:rPr lang="en-US" altLang="ja-JP" sz="1200" b="0" i="0" u="none" strike="noStrike" dirty="0">
                          <a:solidFill>
                            <a:srgbClr val="000000"/>
                          </a:solidFill>
                          <a:latin typeface="Arial Black" pitchFamily="34" charset="0"/>
                          <a:ea typeface="HGS創英角ｺﾞｼｯｸUB" pitchFamily="50" charset="-128"/>
                        </a:rPr>
                        <a:t>85,047</a:t>
                      </a:r>
                    </a:p>
                  </a:txBody>
                  <a:tcPr marL="9525" marR="9525" marT="9525" marB="0" anchor="ctr"/>
                </a:tc>
                <a:tc>
                  <a:txBody>
                    <a:bodyPr/>
                    <a:lstStyle/>
                    <a:p>
                      <a:pPr algn="ctr" fontAlgn="ctr"/>
                      <a:r>
                        <a:rPr lang="en-US" altLang="ja-JP" sz="1200" b="0" i="0" u="none" strike="noStrike" dirty="0">
                          <a:solidFill>
                            <a:srgbClr val="000000"/>
                          </a:solidFill>
                          <a:latin typeface="Arial Black" pitchFamily="34" charset="0"/>
                          <a:ea typeface="HGS創英角ｺﾞｼｯｸUB" pitchFamily="50" charset="-128"/>
                        </a:rPr>
                        <a:t>83,225</a:t>
                      </a:r>
                    </a:p>
                  </a:txBody>
                  <a:tcPr marL="9525" marR="9525" marT="9525" marB="0" anchor="ctr"/>
                </a:tc>
                <a:tc>
                  <a:txBody>
                    <a:bodyPr/>
                    <a:lstStyle/>
                    <a:p>
                      <a:pPr algn="ctr" fontAlgn="ctr"/>
                      <a:r>
                        <a:rPr lang="en-US" altLang="ja-JP" sz="1200" b="0" i="0" u="none" strike="noStrike" dirty="0">
                          <a:solidFill>
                            <a:srgbClr val="000000"/>
                          </a:solidFill>
                          <a:latin typeface="Arial Black" pitchFamily="34" charset="0"/>
                          <a:ea typeface="HGS創英角ｺﾞｼｯｸUB" pitchFamily="50" charset="-128"/>
                        </a:rPr>
                        <a:t>81,614</a:t>
                      </a:r>
                    </a:p>
                  </a:txBody>
                  <a:tcPr marL="9525" marR="9525" marT="9525" marB="0" anchor="ctr"/>
                </a:tc>
                <a:tc>
                  <a:txBody>
                    <a:bodyPr/>
                    <a:lstStyle/>
                    <a:p>
                      <a:pPr algn="ctr" fontAlgn="ctr"/>
                      <a:r>
                        <a:rPr lang="en-US" altLang="ja-JP" sz="1200" b="0" i="0" u="none" strike="noStrike" dirty="0">
                          <a:solidFill>
                            <a:srgbClr val="000000"/>
                          </a:solidFill>
                          <a:latin typeface="Arial Black" pitchFamily="34" charset="0"/>
                          <a:ea typeface="HGS創英角ｺﾞｼｯｸUB" pitchFamily="50" charset="-128"/>
                        </a:rPr>
                        <a:t>0.96 </a:t>
                      </a:r>
                    </a:p>
                  </a:txBody>
                  <a:tcPr marL="9525" marR="9525" marT="9525" marB="0" anchor="ctr"/>
                </a:tc>
                <a:tc>
                  <a:txBody>
                    <a:bodyPr/>
                    <a:lstStyle/>
                    <a:p>
                      <a:pPr algn="ctr" fontAlgn="ctr"/>
                      <a:r>
                        <a:rPr lang="en-US" altLang="ja-JP" sz="1200" b="0" i="0" u="none" strike="noStrike" dirty="0">
                          <a:solidFill>
                            <a:srgbClr val="000000"/>
                          </a:solidFill>
                          <a:latin typeface="Arial Black" pitchFamily="34" charset="0"/>
                          <a:ea typeface="HGS創英角ｺﾞｼｯｸUB" pitchFamily="50" charset="-128"/>
                        </a:rPr>
                        <a:t>23.2%</a:t>
                      </a:r>
                    </a:p>
                  </a:txBody>
                  <a:tcPr marL="9525" marR="9525" marT="9525" marB="0" anchor="ctr"/>
                </a:tc>
              </a:tr>
            </a:tbl>
          </a:graphicData>
        </a:graphic>
      </p:graphicFrame>
      <p:sp>
        <p:nvSpPr>
          <p:cNvPr id="4" name="テキスト ボックス 3"/>
          <p:cNvSpPr txBox="1"/>
          <p:nvPr/>
        </p:nvSpPr>
        <p:spPr>
          <a:xfrm>
            <a:off x="4067944" y="5949280"/>
            <a:ext cx="4680520" cy="253916"/>
          </a:xfrm>
          <a:prstGeom prst="rect">
            <a:avLst/>
          </a:prstGeom>
          <a:noFill/>
        </p:spPr>
        <p:txBody>
          <a:bodyPr wrap="square" rtlCol="0">
            <a:spAutoFit/>
          </a:bodyPr>
          <a:lstStyle/>
          <a:p>
            <a:r>
              <a:rPr kumimoji="1" lang="ja-JP" altLang="en-US" sz="1050" dirty="0" smtClean="0"/>
              <a:t>資料：</a:t>
            </a:r>
            <a:r>
              <a:rPr kumimoji="1" lang="en-US" altLang="ja-JP" sz="1050" dirty="0" smtClean="0"/>
              <a:t>H23</a:t>
            </a:r>
            <a:r>
              <a:rPr kumimoji="1" lang="ja-JP" altLang="en-US" sz="1050" dirty="0" smtClean="0"/>
              <a:t>年度飯能市統計書、埼玉県市町村町字別年齢階層別人口より作成</a:t>
            </a:r>
            <a:endParaRPr kumimoji="1" lang="ja-JP" altLang="en-US" sz="1050" dirty="0"/>
          </a:p>
        </p:txBody>
      </p:sp>
      <p:sp>
        <p:nvSpPr>
          <p:cNvPr id="5" name="テキスト ボックス 4"/>
          <p:cNvSpPr txBox="1"/>
          <p:nvPr/>
        </p:nvSpPr>
        <p:spPr>
          <a:xfrm>
            <a:off x="827584" y="1340768"/>
            <a:ext cx="7920880" cy="1169551"/>
          </a:xfrm>
          <a:prstGeom prst="rect">
            <a:avLst/>
          </a:prstGeom>
          <a:solidFill>
            <a:srgbClr val="FFFF99"/>
          </a:solidFill>
          <a:ln w="38100">
            <a:solidFill>
              <a:schemeClr val="tx2">
                <a:lumMod val="60000"/>
                <a:lumOff val="40000"/>
              </a:schemeClr>
            </a:solidFill>
          </a:ln>
        </p:spPr>
        <p:txBody>
          <a:bodyPr wrap="square" rtlCol="0">
            <a:spAutoFit/>
          </a:bodyPr>
          <a:lstStyle/>
          <a:p>
            <a:r>
              <a:rPr kumimoji="1" lang="ja-JP" altLang="en-US" sz="1400" dirty="0" smtClean="0">
                <a:latin typeface="Arial Black" pitchFamily="34" charset="0"/>
                <a:ea typeface="+mj-ea"/>
              </a:rPr>
              <a:t>飯能市の</a:t>
            </a:r>
            <a:r>
              <a:rPr lang="ja-JP" altLang="en-US" sz="1400" dirty="0" smtClean="0">
                <a:latin typeface="Arial Black" pitchFamily="34" charset="0"/>
                <a:ea typeface="+mj-ea"/>
              </a:rPr>
              <a:t>最近</a:t>
            </a:r>
            <a:r>
              <a:rPr lang="en-US" altLang="ja-JP" sz="1400" dirty="0" smtClean="0">
                <a:latin typeface="Arial Black" pitchFamily="34" charset="0"/>
                <a:ea typeface="+mj-ea"/>
              </a:rPr>
              <a:t>10</a:t>
            </a:r>
            <a:r>
              <a:rPr lang="ja-JP" altLang="en-US" sz="1400" dirty="0" smtClean="0">
                <a:latin typeface="Arial Black" pitchFamily="34" charset="0"/>
                <a:ea typeface="+mj-ea"/>
              </a:rPr>
              <a:t>年間の人口の推移は</a:t>
            </a:r>
            <a:r>
              <a:rPr lang="en-US" altLang="ja-JP" sz="1400" dirty="0" smtClean="0">
                <a:latin typeface="Arial Black" pitchFamily="34" charset="0"/>
                <a:ea typeface="+mj-ea"/>
              </a:rPr>
              <a:t>0.96</a:t>
            </a:r>
            <a:r>
              <a:rPr lang="ja-JP" altLang="en-US" sz="1400" dirty="0" smtClean="0">
                <a:latin typeface="Arial Black" pitchFamily="34" charset="0"/>
                <a:ea typeface="+mj-ea"/>
              </a:rPr>
              <a:t>と減少している。これを地区別にみると、飯能地区は現状維持、住宅開発が行われた美杉台地区は</a:t>
            </a:r>
            <a:r>
              <a:rPr lang="en-US" altLang="ja-JP" sz="1400" dirty="0" smtClean="0">
                <a:latin typeface="Arial Black" pitchFamily="34" charset="0"/>
                <a:ea typeface="+mj-ea"/>
              </a:rPr>
              <a:t>1.21</a:t>
            </a:r>
            <a:r>
              <a:rPr lang="ja-JP" altLang="en-US" sz="1400" dirty="0" smtClean="0">
                <a:latin typeface="Arial Black" pitchFamily="34" charset="0"/>
                <a:ea typeface="+mj-ea"/>
              </a:rPr>
              <a:t>と増加、精明地区、加治地区は減少しているものの市域全域の減少率と比べ、小さなものとなっている。</a:t>
            </a:r>
            <a:r>
              <a:rPr kumimoji="1" lang="ja-JP" altLang="en-US" sz="1400" dirty="0" smtClean="0">
                <a:latin typeface="Arial Black" pitchFamily="34" charset="0"/>
                <a:ea typeface="+mj-ea"/>
              </a:rPr>
              <a:t>概して、市域中西部が大きく減少している</a:t>
            </a:r>
            <a:r>
              <a:rPr lang="ja-JP" altLang="en-US" sz="1400" dirty="0" smtClean="0">
                <a:latin typeface="Arial Black" pitchFamily="34" charset="0"/>
                <a:ea typeface="+mj-ea"/>
              </a:rPr>
              <a:t>。</a:t>
            </a:r>
            <a:endParaRPr lang="en-US" altLang="ja-JP" sz="1400" dirty="0" smtClean="0">
              <a:latin typeface="Arial Black" pitchFamily="34" charset="0"/>
              <a:ea typeface="+mj-ea"/>
            </a:endParaRPr>
          </a:p>
          <a:p>
            <a:r>
              <a:rPr kumimoji="1" lang="en-US" altLang="ja-JP" sz="1400" dirty="0" smtClean="0">
                <a:latin typeface="Arial Black" pitchFamily="34" charset="0"/>
                <a:ea typeface="+mj-ea"/>
              </a:rPr>
              <a:t>65</a:t>
            </a:r>
            <a:r>
              <a:rPr kumimoji="1" lang="ja-JP" altLang="en-US" sz="1400" dirty="0" smtClean="0">
                <a:latin typeface="Arial Black" pitchFamily="34" charset="0"/>
                <a:ea typeface="+mj-ea"/>
              </a:rPr>
              <a:t>歳以上の人口の割合を見ると古くから市街地が形成された飯能地区を始め、南高麗地区、吾野地区、原市場地区、名栗地区で高齢者の割合が高い。</a:t>
            </a:r>
            <a:endParaRPr kumimoji="1" lang="ja-JP" altLang="en-US" sz="1400" dirty="0">
              <a:latin typeface="Arial Black" pitchFamily="34" charset="0"/>
              <a:ea typeface="+mj-ea"/>
            </a:endParaRPr>
          </a:p>
        </p:txBody>
      </p:sp>
      <p:sp>
        <p:nvSpPr>
          <p:cNvPr id="6" name="テキスト ボックス 5"/>
          <p:cNvSpPr txBox="1"/>
          <p:nvPr/>
        </p:nvSpPr>
        <p:spPr>
          <a:xfrm>
            <a:off x="395536" y="764704"/>
            <a:ext cx="5976664" cy="369332"/>
          </a:xfrm>
          <a:prstGeom prst="rect">
            <a:avLst/>
          </a:prstGeom>
          <a:noFill/>
        </p:spPr>
        <p:txBody>
          <a:bodyPr wrap="square" rtlCol="0">
            <a:spAutoFit/>
          </a:bodyPr>
          <a:lstStyle/>
          <a:p>
            <a:r>
              <a:rPr lang="ja-JP" altLang="en-US" dirty="0" smtClean="0"/>
              <a:t>　</a:t>
            </a:r>
            <a:r>
              <a:rPr kumimoji="1" lang="ja-JP" altLang="en-US" dirty="0" smtClean="0"/>
              <a:t>■地区別に見た人口推移、高齢化</a:t>
            </a:r>
            <a:endParaRPr kumimoji="1" lang="ja-JP" altLang="en-US" dirty="0"/>
          </a:p>
        </p:txBody>
      </p:sp>
      <p:sp>
        <p:nvSpPr>
          <p:cNvPr id="7" name="テキスト ボックス 6"/>
          <p:cNvSpPr txBox="1"/>
          <p:nvPr/>
        </p:nvSpPr>
        <p:spPr>
          <a:xfrm>
            <a:off x="4355976" y="2636912"/>
            <a:ext cx="3923928" cy="369332"/>
          </a:xfrm>
          <a:prstGeom prst="rect">
            <a:avLst/>
          </a:prstGeom>
          <a:noFill/>
        </p:spPr>
        <p:txBody>
          <a:bodyPr wrap="square" rtlCol="0">
            <a:spAutoFit/>
          </a:bodyPr>
          <a:lstStyle/>
          <a:p>
            <a:pPr algn="ctr"/>
            <a:r>
              <a:rPr lang="ja-JP" altLang="en-US" dirty="0" smtClean="0"/>
              <a:t>　</a:t>
            </a:r>
            <a:r>
              <a:rPr lang="ja-JP" altLang="en-US" sz="1400" b="1" dirty="0" smtClean="0">
                <a:latin typeface="+mj-ea"/>
                <a:ea typeface="+mj-ea"/>
              </a:rPr>
              <a:t>人口の伸びと</a:t>
            </a:r>
            <a:r>
              <a:rPr lang="en-US" altLang="ja-JP" sz="1400" b="1" dirty="0" smtClean="0">
                <a:latin typeface="+mj-ea"/>
                <a:ea typeface="+mj-ea"/>
              </a:rPr>
              <a:t>65</a:t>
            </a:r>
            <a:r>
              <a:rPr lang="ja-JP" altLang="en-US" sz="1400" b="1" dirty="0" smtClean="0">
                <a:latin typeface="+mj-ea"/>
                <a:ea typeface="+mj-ea"/>
              </a:rPr>
              <a:t>歳以上人口の割合</a:t>
            </a:r>
            <a:endParaRPr kumimoji="1" lang="ja-JP" altLang="en-US" sz="1400" b="1" dirty="0">
              <a:latin typeface="+mj-ea"/>
              <a:ea typeface="+mj-ea"/>
            </a:endParaRPr>
          </a:p>
        </p:txBody>
      </p:sp>
      <p:sp>
        <p:nvSpPr>
          <p:cNvPr id="8" name="スライド番号プレースホルダ 7"/>
          <p:cNvSpPr>
            <a:spLocks noGrp="1"/>
          </p:cNvSpPr>
          <p:nvPr>
            <p:ph type="sldNum" sz="quarter" idx="12"/>
          </p:nvPr>
        </p:nvSpPr>
        <p:spPr/>
        <p:txBody>
          <a:bodyPr/>
          <a:lstStyle/>
          <a:p>
            <a:fld id="{0E3293A3-EA7E-4597-A6F5-AF012796E155}" type="slidenum">
              <a:rPr kumimoji="1" lang="ja-JP" altLang="en-US" smtClean="0"/>
              <a:pPr/>
              <a:t>4</a:t>
            </a:fld>
            <a:endParaRPr kumimoji="1" lang="ja-JP" altLang="en-US"/>
          </a:p>
        </p:txBody>
      </p:sp>
      <p:pic>
        <p:nvPicPr>
          <p:cNvPr id="9" name="図 8" descr="地区区部lt.jpg"/>
          <p:cNvPicPr>
            <a:picLocks noChangeAspect="1"/>
          </p:cNvPicPr>
          <p:nvPr/>
        </p:nvPicPr>
        <p:blipFill>
          <a:blip r:embed="rId2" cstate="print"/>
          <a:stretch>
            <a:fillRect/>
          </a:stretch>
        </p:blipFill>
        <p:spPr>
          <a:xfrm>
            <a:off x="539552" y="3861048"/>
            <a:ext cx="3456384" cy="2340855"/>
          </a:xfrm>
          <a:prstGeom prst="rect">
            <a:avLst/>
          </a:prstGeom>
        </p:spPr>
      </p:pic>
      <p:sp>
        <p:nvSpPr>
          <p:cNvPr id="10" name="テキスト ボックス 9"/>
          <p:cNvSpPr txBox="1"/>
          <p:nvPr/>
        </p:nvSpPr>
        <p:spPr>
          <a:xfrm>
            <a:off x="539552" y="3573016"/>
            <a:ext cx="1728192" cy="307777"/>
          </a:xfrm>
          <a:prstGeom prst="rect">
            <a:avLst/>
          </a:prstGeom>
          <a:noFill/>
        </p:spPr>
        <p:txBody>
          <a:bodyPr wrap="square" rtlCol="0">
            <a:spAutoFit/>
          </a:bodyPr>
          <a:lstStyle/>
          <a:p>
            <a:r>
              <a:rPr kumimoji="1" lang="ja-JP" altLang="en-US" sz="1400" b="1" dirty="0" smtClean="0"/>
              <a:t>（地区区分図）</a:t>
            </a:r>
            <a:endParaRPr kumimoji="1" lang="ja-JP" altLang="en-US" sz="14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図 21" descr="ＰＴゾーン区分全手段1009.jpg"/>
          <p:cNvPicPr>
            <a:picLocks noChangeAspect="1"/>
          </p:cNvPicPr>
          <p:nvPr/>
        </p:nvPicPr>
        <p:blipFill>
          <a:blip r:embed="rId2" cstate="print"/>
          <a:stretch>
            <a:fillRect/>
          </a:stretch>
        </p:blipFill>
        <p:spPr>
          <a:xfrm>
            <a:off x="1907704" y="1700808"/>
            <a:ext cx="7092280" cy="4795733"/>
          </a:xfrm>
          <a:prstGeom prst="rect">
            <a:avLst/>
          </a:prstGeom>
        </p:spPr>
      </p:pic>
      <p:sp>
        <p:nvSpPr>
          <p:cNvPr id="3" name="テキスト ボックス 2"/>
          <p:cNvSpPr txBox="1"/>
          <p:nvPr/>
        </p:nvSpPr>
        <p:spPr>
          <a:xfrm>
            <a:off x="107504" y="332656"/>
            <a:ext cx="4752528" cy="523220"/>
          </a:xfrm>
          <a:prstGeom prst="rect">
            <a:avLst/>
          </a:prstGeom>
          <a:noFill/>
        </p:spPr>
        <p:txBody>
          <a:bodyPr wrap="square" rtlCol="0">
            <a:spAutoFit/>
          </a:bodyPr>
          <a:lstStyle/>
          <a:p>
            <a:r>
              <a:rPr lang="ja-JP" altLang="en-US" sz="1600" b="1" dirty="0" smtClean="0"/>
              <a:t>２）</a:t>
            </a:r>
            <a:r>
              <a:rPr kumimoji="1" lang="ja-JP" altLang="en-US" sz="1600" b="1" dirty="0" smtClean="0"/>
              <a:t>市内及び周辺における人々の移動</a:t>
            </a:r>
            <a:endParaRPr kumimoji="1" lang="en-US" altLang="ja-JP" sz="1600" b="1" dirty="0" smtClean="0"/>
          </a:p>
          <a:p>
            <a:r>
              <a:rPr lang="ja-JP" altLang="en-US" sz="1200" dirty="0" smtClean="0"/>
              <a:t>　　　　資料：Ｈ</a:t>
            </a:r>
            <a:r>
              <a:rPr lang="en-US" altLang="ja-JP" sz="1200" dirty="0" smtClean="0"/>
              <a:t>20</a:t>
            </a:r>
            <a:r>
              <a:rPr lang="ja-JP" altLang="en-US" sz="1200" dirty="0" smtClean="0"/>
              <a:t>　東京都市圏パーソントリップ調査より集計</a:t>
            </a:r>
            <a:endParaRPr kumimoji="1" lang="ja-JP" altLang="en-US" sz="1200" dirty="0"/>
          </a:p>
        </p:txBody>
      </p:sp>
      <p:sp>
        <p:nvSpPr>
          <p:cNvPr id="4" name="テキスト ボックス 3"/>
          <p:cNvSpPr txBox="1"/>
          <p:nvPr/>
        </p:nvSpPr>
        <p:spPr>
          <a:xfrm>
            <a:off x="2987824" y="1700808"/>
            <a:ext cx="2016224" cy="461665"/>
          </a:xfrm>
          <a:prstGeom prst="rect">
            <a:avLst/>
          </a:prstGeom>
          <a:noFill/>
        </p:spPr>
        <p:txBody>
          <a:bodyPr wrap="square" rtlCol="0">
            <a:spAutoFit/>
          </a:bodyPr>
          <a:lstStyle/>
          <a:p>
            <a:pPr algn="ctr"/>
            <a:r>
              <a:rPr kumimoji="1" lang="ja-JP" altLang="en-US" sz="1200" dirty="0" smtClean="0"/>
              <a:t>飯能市を発着するトリップの相手先（全目的・全手段）</a:t>
            </a:r>
            <a:endParaRPr kumimoji="1" lang="ja-JP" altLang="en-US" sz="1200" dirty="0"/>
          </a:p>
        </p:txBody>
      </p:sp>
      <p:sp>
        <p:nvSpPr>
          <p:cNvPr id="5" name="テキスト ボックス 4"/>
          <p:cNvSpPr txBox="1"/>
          <p:nvPr/>
        </p:nvSpPr>
        <p:spPr>
          <a:xfrm>
            <a:off x="323528" y="980728"/>
            <a:ext cx="8496944" cy="584775"/>
          </a:xfrm>
          <a:prstGeom prst="rect">
            <a:avLst/>
          </a:prstGeom>
          <a:solidFill>
            <a:srgbClr val="FFFF99"/>
          </a:solidFill>
          <a:ln w="38100">
            <a:solidFill>
              <a:schemeClr val="tx2">
                <a:lumMod val="60000"/>
                <a:lumOff val="40000"/>
              </a:schemeClr>
            </a:solidFill>
          </a:ln>
        </p:spPr>
        <p:txBody>
          <a:bodyPr wrap="square" rtlCol="0">
            <a:spAutoFit/>
          </a:bodyPr>
          <a:lstStyle/>
          <a:p>
            <a:r>
              <a:rPr lang="ja-JP" altLang="en-US" sz="1600" b="1" dirty="0" smtClean="0"/>
              <a:t>飯能市域を発着する交通量（発生集中量）は、約</a:t>
            </a:r>
            <a:r>
              <a:rPr lang="en-US" altLang="ja-JP" sz="1600" b="1" dirty="0" smtClean="0"/>
              <a:t>336,000</a:t>
            </a:r>
            <a:r>
              <a:rPr lang="ja-JP" altLang="en-US" sz="1600" b="1" dirty="0" smtClean="0"/>
              <a:t>トリップエンド。このうち、飯能市域で完結する交通量は、　約</a:t>
            </a:r>
            <a:r>
              <a:rPr lang="en-US" altLang="ja-JP" sz="1600" b="1" dirty="0" smtClean="0"/>
              <a:t>190,000</a:t>
            </a:r>
            <a:r>
              <a:rPr lang="ja-JP" altLang="en-US" sz="1600" b="1" dirty="0" smtClean="0"/>
              <a:t>トリップエンド（</a:t>
            </a:r>
            <a:r>
              <a:rPr lang="en-US" altLang="ja-JP" sz="1600" b="1" dirty="0" smtClean="0"/>
              <a:t>56.6</a:t>
            </a:r>
            <a:r>
              <a:rPr lang="ja-JP" altLang="en-US" sz="1600" b="1" dirty="0" smtClean="0"/>
              <a:t>％）。</a:t>
            </a:r>
            <a:r>
              <a:rPr kumimoji="1" lang="ja-JP" altLang="en-US" sz="1600" b="1" dirty="0" smtClean="0"/>
              <a:t>東西方向の人の流れが顕著である。</a:t>
            </a:r>
            <a:endParaRPr kumimoji="1" lang="ja-JP" altLang="en-US" sz="1600" b="1" dirty="0"/>
          </a:p>
        </p:txBody>
      </p:sp>
      <p:sp>
        <p:nvSpPr>
          <p:cNvPr id="7" name="テキスト ボックス 6"/>
          <p:cNvSpPr txBox="1"/>
          <p:nvPr/>
        </p:nvSpPr>
        <p:spPr>
          <a:xfrm>
            <a:off x="0" y="4725144"/>
            <a:ext cx="2843808" cy="276999"/>
          </a:xfrm>
          <a:prstGeom prst="rect">
            <a:avLst/>
          </a:prstGeom>
          <a:noFill/>
        </p:spPr>
        <p:txBody>
          <a:bodyPr wrap="square" rtlCol="0">
            <a:spAutoFit/>
          </a:bodyPr>
          <a:lstStyle/>
          <a:p>
            <a:r>
              <a:rPr lang="ja-JP" altLang="en-US" sz="1200" dirty="0" smtClean="0"/>
              <a:t>目的別にみた人々の移動（交通手段）</a:t>
            </a:r>
            <a:endParaRPr kumimoji="1" lang="ja-JP" altLang="en-US" sz="1200" dirty="0"/>
          </a:p>
        </p:txBody>
      </p:sp>
      <p:sp>
        <p:nvSpPr>
          <p:cNvPr id="8" name="テキスト ボックス 7"/>
          <p:cNvSpPr txBox="1"/>
          <p:nvPr/>
        </p:nvSpPr>
        <p:spPr>
          <a:xfrm>
            <a:off x="323528" y="1700808"/>
            <a:ext cx="2520280" cy="1015663"/>
          </a:xfrm>
          <a:prstGeom prst="rect">
            <a:avLst/>
          </a:prstGeom>
          <a:noFill/>
        </p:spPr>
        <p:txBody>
          <a:bodyPr wrap="square" rtlCol="0">
            <a:spAutoFit/>
          </a:bodyPr>
          <a:lstStyle/>
          <a:p>
            <a:pPr algn="just"/>
            <a:r>
              <a:rPr lang="ja-JP" altLang="en-US" sz="1200" b="1" dirty="0" smtClean="0"/>
              <a:t>飯能市を発着するトリップの相手先は、飯能市及び隣接する市町等（多摩地域を含める）で約</a:t>
            </a:r>
            <a:r>
              <a:rPr lang="en-US" altLang="ja-JP" sz="1200" b="1" dirty="0" smtClean="0"/>
              <a:t>262,500</a:t>
            </a:r>
            <a:r>
              <a:rPr lang="ja-JP" altLang="en-US" sz="1200" b="1" dirty="0" smtClean="0"/>
              <a:t>トリップエンドであり、発生集中量全体の</a:t>
            </a:r>
            <a:r>
              <a:rPr lang="en-US" altLang="ja-JP" sz="1200" b="1" dirty="0" smtClean="0"/>
              <a:t>78.0</a:t>
            </a:r>
            <a:r>
              <a:rPr lang="ja-JP" altLang="en-US" sz="1200" b="1" dirty="0" smtClean="0"/>
              <a:t>％を占める。</a:t>
            </a:r>
            <a:endParaRPr kumimoji="1" lang="ja-JP" altLang="en-US" sz="1200" b="1" dirty="0"/>
          </a:p>
        </p:txBody>
      </p:sp>
      <p:sp>
        <p:nvSpPr>
          <p:cNvPr id="9" name="スライド番号プレースホルダ 8"/>
          <p:cNvSpPr>
            <a:spLocks noGrp="1"/>
          </p:cNvSpPr>
          <p:nvPr>
            <p:ph type="sldNum" sz="quarter" idx="12"/>
          </p:nvPr>
        </p:nvSpPr>
        <p:spPr/>
        <p:txBody>
          <a:bodyPr/>
          <a:lstStyle/>
          <a:p>
            <a:fld id="{0E3293A3-EA7E-4597-A6F5-AF012796E155}" type="slidenum">
              <a:rPr kumimoji="1" lang="ja-JP" altLang="en-US" smtClean="0">
                <a:solidFill>
                  <a:schemeClr val="tx1"/>
                </a:solidFill>
              </a:rPr>
              <a:pPr/>
              <a:t>5</a:t>
            </a:fld>
            <a:endParaRPr kumimoji="1" lang="ja-JP" altLang="en-US" dirty="0">
              <a:solidFill>
                <a:schemeClr val="tx1"/>
              </a:solidFill>
            </a:endParaRPr>
          </a:p>
        </p:txBody>
      </p:sp>
      <p:sp>
        <p:nvSpPr>
          <p:cNvPr id="12" name="テキスト ボックス 11"/>
          <p:cNvSpPr txBox="1"/>
          <p:nvPr/>
        </p:nvSpPr>
        <p:spPr>
          <a:xfrm>
            <a:off x="7524328" y="5733256"/>
            <a:ext cx="720080" cy="230832"/>
          </a:xfrm>
          <a:prstGeom prst="rect">
            <a:avLst/>
          </a:prstGeom>
          <a:noFill/>
        </p:spPr>
        <p:txBody>
          <a:bodyPr wrap="square" rtlCol="0">
            <a:spAutoFit/>
          </a:bodyPr>
          <a:lstStyle/>
          <a:p>
            <a:pPr algn="ctr"/>
            <a:r>
              <a:rPr lang="en-US" altLang="ja-JP" sz="900" dirty="0" smtClean="0">
                <a:latin typeface="Arial Black" pitchFamily="34" charset="0"/>
              </a:rPr>
              <a:t>11,483</a:t>
            </a:r>
            <a:endParaRPr kumimoji="1" lang="ja-JP" altLang="en-US" sz="900" dirty="0">
              <a:latin typeface="Arial Black" pitchFamily="34" charset="0"/>
            </a:endParaRPr>
          </a:p>
        </p:txBody>
      </p:sp>
      <p:sp>
        <p:nvSpPr>
          <p:cNvPr id="13" name="テキスト ボックス 12"/>
          <p:cNvSpPr txBox="1"/>
          <p:nvPr/>
        </p:nvSpPr>
        <p:spPr>
          <a:xfrm>
            <a:off x="4716016" y="5949280"/>
            <a:ext cx="720080" cy="230832"/>
          </a:xfrm>
          <a:prstGeom prst="rect">
            <a:avLst/>
          </a:prstGeom>
          <a:noFill/>
        </p:spPr>
        <p:txBody>
          <a:bodyPr wrap="square" rtlCol="0">
            <a:spAutoFit/>
          </a:bodyPr>
          <a:lstStyle/>
          <a:p>
            <a:pPr algn="ctr"/>
            <a:r>
              <a:rPr lang="en-US" altLang="ja-JP" sz="900" dirty="0" smtClean="0">
                <a:latin typeface="Arial Black" pitchFamily="34" charset="0"/>
              </a:rPr>
              <a:t>20,472</a:t>
            </a:r>
            <a:endParaRPr kumimoji="1" lang="ja-JP" altLang="en-US" sz="900" dirty="0">
              <a:latin typeface="Arial Black" pitchFamily="34" charset="0"/>
            </a:endParaRPr>
          </a:p>
        </p:txBody>
      </p:sp>
      <p:sp>
        <p:nvSpPr>
          <p:cNvPr id="14" name="テキスト ボックス 13"/>
          <p:cNvSpPr txBox="1"/>
          <p:nvPr/>
        </p:nvSpPr>
        <p:spPr>
          <a:xfrm>
            <a:off x="7020272" y="4725144"/>
            <a:ext cx="720080" cy="230832"/>
          </a:xfrm>
          <a:prstGeom prst="rect">
            <a:avLst/>
          </a:prstGeom>
          <a:noFill/>
        </p:spPr>
        <p:txBody>
          <a:bodyPr wrap="square" rtlCol="0">
            <a:spAutoFit/>
          </a:bodyPr>
          <a:lstStyle/>
          <a:p>
            <a:pPr algn="ctr"/>
            <a:r>
              <a:rPr lang="en-US" altLang="ja-JP" sz="900" dirty="0" smtClean="0">
                <a:latin typeface="Arial Black" pitchFamily="34" charset="0"/>
              </a:rPr>
              <a:t>10,328</a:t>
            </a:r>
            <a:endParaRPr kumimoji="1" lang="ja-JP" altLang="en-US" sz="900" dirty="0">
              <a:latin typeface="Arial Black" pitchFamily="34" charset="0"/>
            </a:endParaRPr>
          </a:p>
        </p:txBody>
      </p:sp>
      <p:sp>
        <p:nvSpPr>
          <p:cNvPr id="15" name="テキスト ボックス 14"/>
          <p:cNvSpPr txBox="1"/>
          <p:nvPr/>
        </p:nvSpPr>
        <p:spPr>
          <a:xfrm>
            <a:off x="6156176" y="5301208"/>
            <a:ext cx="720080" cy="230832"/>
          </a:xfrm>
          <a:prstGeom prst="rect">
            <a:avLst/>
          </a:prstGeom>
          <a:noFill/>
        </p:spPr>
        <p:txBody>
          <a:bodyPr wrap="square" rtlCol="0">
            <a:spAutoFit/>
          </a:bodyPr>
          <a:lstStyle/>
          <a:p>
            <a:pPr algn="ctr"/>
            <a:r>
              <a:rPr lang="en-US" altLang="ja-JP" sz="900" dirty="0" smtClean="0">
                <a:latin typeface="Arial Black" pitchFamily="34" charset="0"/>
              </a:rPr>
              <a:t>28,345</a:t>
            </a:r>
            <a:endParaRPr kumimoji="1" lang="ja-JP" altLang="en-US" sz="900" dirty="0">
              <a:latin typeface="Arial Black" pitchFamily="34" charset="0"/>
            </a:endParaRPr>
          </a:p>
        </p:txBody>
      </p:sp>
      <p:sp>
        <p:nvSpPr>
          <p:cNvPr id="16" name="テキスト ボックス 15"/>
          <p:cNvSpPr txBox="1"/>
          <p:nvPr/>
        </p:nvSpPr>
        <p:spPr>
          <a:xfrm>
            <a:off x="4644008" y="6453336"/>
            <a:ext cx="3240360" cy="230832"/>
          </a:xfrm>
          <a:prstGeom prst="rect">
            <a:avLst/>
          </a:prstGeom>
          <a:noFill/>
        </p:spPr>
        <p:txBody>
          <a:bodyPr wrap="square" rtlCol="0">
            <a:spAutoFit/>
          </a:bodyPr>
          <a:lstStyle/>
          <a:p>
            <a:r>
              <a:rPr kumimoji="1" lang="ja-JP" altLang="en-US" sz="900" dirty="0" smtClean="0"/>
              <a:t>注）図中数値は発生集中量（トリップエンド）を示す。</a:t>
            </a:r>
            <a:endParaRPr kumimoji="1" lang="ja-JP" altLang="en-US" sz="900" dirty="0"/>
          </a:p>
        </p:txBody>
      </p:sp>
      <p:sp>
        <p:nvSpPr>
          <p:cNvPr id="17" name="テキスト ボックス 16"/>
          <p:cNvSpPr txBox="1"/>
          <p:nvPr/>
        </p:nvSpPr>
        <p:spPr>
          <a:xfrm>
            <a:off x="6660232" y="2492896"/>
            <a:ext cx="2376264" cy="923330"/>
          </a:xfrm>
          <a:prstGeom prst="rect">
            <a:avLst/>
          </a:prstGeom>
          <a:solidFill>
            <a:schemeClr val="bg1"/>
          </a:solidFill>
        </p:spPr>
        <p:txBody>
          <a:bodyPr wrap="square" rtlCol="0">
            <a:spAutoFit/>
          </a:bodyPr>
          <a:lstStyle/>
          <a:p>
            <a:r>
              <a:rPr kumimoji="1" lang="ja-JP" altLang="en-US" sz="900" dirty="0" smtClean="0"/>
              <a:t>その他ゾーンとの発生集中量</a:t>
            </a:r>
            <a:endParaRPr kumimoji="1" lang="en-US" altLang="ja-JP" sz="900" dirty="0" smtClean="0"/>
          </a:p>
          <a:p>
            <a:endParaRPr lang="en-US" altLang="ja-JP" sz="900" dirty="0" smtClean="0"/>
          </a:p>
          <a:p>
            <a:r>
              <a:rPr lang="ja-JP" altLang="en-US" sz="900" dirty="0" smtClean="0">
                <a:latin typeface="Arial Black" pitchFamily="34" charset="0"/>
              </a:rPr>
              <a:t>東京区部　 　</a:t>
            </a:r>
            <a:r>
              <a:rPr lang="en-US" altLang="ja-JP" sz="900" dirty="0" smtClean="0">
                <a:latin typeface="Arial Black" pitchFamily="34" charset="0"/>
              </a:rPr>
              <a:t>15,733</a:t>
            </a:r>
            <a:r>
              <a:rPr lang="ja-JP" altLang="en-US" sz="900" dirty="0" smtClean="0">
                <a:latin typeface="Arial Black" pitchFamily="34" charset="0"/>
              </a:rPr>
              <a:t>　トリップエンド</a:t>
            </a:r>
            <a:endParaRPr lang="en-US" altLang="ja-JP" sz="900" dirty="0" smtClean="0">
              <a:latin typeface="Arial Black" pitchFamily="34" charset="0"/>
            </a:endParaRPr>
          </a:p>
          <a:p>
            <a:r>
              <a:rPr kumimoji="1" lang="ja-JP" altLang="en-US" sz="900" dirty="0" smtClean="0">
                <a:latin typeface="Arial Black" pitchFamily="34" charset="0"/>
              </a:rPr>
              <a:t>埼玉県（左対象区域以外）</a:t>
            </a:r>
            <a:endParaRPr kumimoji="1" lang="en-US" altLang="ja-JP" sz="900" dirty="0" smtClean="0">
              <a:latin typeface="Arial Black" pitchFamily="34" charset="0"/>
            </a:endParaRPr>
          </a:p>
          <a:p>
            <a:r>
              <a:rPr lang="ja-JP" altLang="en-US" sz="900" dirty="0" smtClean="0">
                <a:latin typeface="Arial Black" pitchFamily="34" charset="0"/>
              </a:rPr>
              <a:t>　　　　　　　 　</a:t>
            </a:r>
            <a:r>
              <a:rPr lang="en-US" altLang="ja-JP" sz="900" dirty="0" smtClean="0">
                <a:latin typeface="Arial Black" pitchFamily="34" charset="0"/>
              </a:rPr>
              <a:t>33,221 </a:t>
            </a:r>
            <a:r>
              <a:rPr lang="ja-JP" altLang="en-US" sz="900" dirty="0" smtClean="0">
                <a:latin typeface="Arial Black" pitchFamily="34" charset="0"/>
              </a:rPr>
              <a:t>トリップエンド</a:t>
            </a:r>
            <a:endParaRPr lang="en-US" altLang="ja-JP" sz="900" dirty="0" smtClean="0">
              <a:latin typeface="Arial Black" pitchFamily="34" charset="0"/>
            </a:endParaRPr>
          </a:p>
          <a:p>
            <a:r>
              <a:rPr lang="ja-JP" altLang="en-US" sz="900" dirty="0" smtClean="0">
                <a:latin typeface="Arial Black" pitchFamily="34" charset="0"/>
              </a:rPr>
              <a:t>その他　　　　  </a:t>
            </a:r>
            <a:r>
              <a:rPr lang="en-US" altLang="ja-JP" sz="900" dirty="0" smtClean="0">
                <a:latin typeface="Arial Black" pitchFamily="34" charset="0"/>
              </a:rPr>
              <a:t>4,298 </a:t>
            </a:r>
            <a:r>
              <a:rPr lang="ja-JP" altLang="en-US" sz="900" dirty="0" smtClean="0">
                <a:latin typeface="Arial Black" pitchFamily="34" charset="0"/>
              </a:rPr>
              <a:t>トリップエンド</a:t>
            </a:r>
            <a:endParaRPr kumimoji="1" lang="ja-JP" altLang="en-US" sz="900" dirty="0">
              <a:latin typeface="Arial Black" pitchFamily="34" charset="0"/>
            </a:endParaRPr>
          </a:p>
        </p:txBody>
      </p:sp>
      <p:sp>
        <p:nvSpPr>
          <p:cNvPr id="18" name="テキスト ボックス 17"/>
          <p:cNvSpPr txBox="1"/>
          <p:nvPr/>
        </p:nvSpPr>
        <p:spPr>
          <a:xfrm>
            <a:off x="323528" y="4005064"/>
            <a:ext cx="1800200" cy="707886"/>
          </a:xfrm>
          <a:prstGeom prst="rect">
            <a:avLst/>
          </a:prstGeom>
          <a:noFill/>
        </p:spPr>
        <p:txBody>
          <a:bodyPr wrap="square" rtlCol="0">
            <a:spAutoFit/>
          </a:bodyPr>
          <a:lstStyle/>
          <a:p>
            <a:r>
              <a:rPr lang="ja-JP" altLang="en-US" sz="1000" dirty="0" smtClean="0"/>
              <a:t>代表交通手段：</a:t>
            </a:r>
            <a:endParaRPr lang="en-US" altLang="ja-JP" sz="1000" dirty="0" smtClean="0"/>
          </a:p>
          <a:p>
            <a:r>
              <a:rPr lang="ja-JP" altLang="en-US" sz="1000" dirty="0" smtClean="0"/>
              <a:t>出発地から目的地まで主に、最も長く利用すると考えられる交通手段を表す。</a:t>
            </a:r>
            <a:endParaRPr kumimoji="1" lang="ja-JP" altLang="en-US" sz="1000" dirty="0"/>
          </a:p>
        </p:txBody>
      </p:sp>
      <p:sp>
        <p:nvSpPr>
          <p:cNvPr id="19" name="テキスト ボックス 18"/>
          <p:cNvSpPr txBox="1"/>
          <p:nvPr/>
        </p:nvSpPr>
        <p:spPr>
          <a:xfrm>
            <a:off x="6588224" y="1988840"/>
            <a:ext cx="2555776" cy="369332"/>
          </a:xfrm>
          <a:prstGeom prst="rect">
            <a:avLst/>
          </a:prstGeom>
          <a:noFill/>
        </p:spPr>
        <p:txBody>
          <a:bodyPr wrap="square" rtlCol="0">
            <a:spAutoFit/>
          </a:bodyPr>
          <a:lstStyle/>
          <a:p>
            <a:r>
              <a:rPr lang="ja-JP" altLang="en-US" sz="900" dirty="0" smtClean="0">
                <a:latin typeface="Arial Black" pitchFamily="34" charset="0"/>
                <a:ea typeface="+mj-ea"/>
              </a:rPr>
              <a:t>飯能市域からの発生集中量</a:t>
            </a:r>
            <a:endParaRPr lang="en-US" altLang="ja-JP" sz="900" dirty="0" smtClean="0">
              <a:latin typeface="Arial Black" pitchFamily="34" charset="0"/>
              <a:ea typeface="+mj-ea"/>
            </a:endParaRPr>
          </a:p>
          <a:p>
            <a:r>
              <a:rPr lang="ja-JP" altLang="en-US" sz="900" dirty="0" smtClean="0">
                <a:latin typeface="Arial Black" pitchFamily="34" charset="0"/>
                <a:ea typeface="+mj-ea"/>
              </a:rPr>
              <a:t>　　　　　　　　　</a:t>
            </a:r>
            <a:r>
              <a:rPr lang="en-US" altLang="ja-JP" sz="900" dirty="0" smtClean="0">
                <a:latin typeface="Arial Black" pitchFamily="34" charset="0"/>
                <a:ea typeface="+mj-ea"/>
              </a:rPr>
              <a:t>336,213</a:t>
            </a:r>
            <a:r>
              <a:rPr lang="ja-JP" altLang="en-US" sz="900" dirty="0" smtClean="0">
                <a:latin typeface="Arial Black" pitchFamily="34" charset="0"/>
                <a:ea typeface="+mj-ea"/>
              </a:rPr>
              <a:t>トリップエンド</a:t>
            </a:r>
            <a:endParaRPr lang="en-US" altLang="ja-JP" sz="900" dirty="0" smtClean="0">
              <a:latin typeface="Arial Black" pitchFamily="34" charset="0"/>
              <a:ea typeface="+mj-ea"/>
            </a:endParaRPr>
          </a:p>
        </p:txBody>
      </p:sp>
      <p:sp>
        <p:nvSpPr>
          <p:cNvPr id="20" name="テキスト ボックス 19"/>
          <p:cNvSpPr txBox="1"/>
          <p:nvPr/>
        </p:nvSpPr>
        <p:spPr>
          <a:xfrm>
            <a:off x="2555776" y="3284984"/>
            <a:ext cx="1944216" cy="369332"/>
          </a:xfrm>
          <a:prstGeom prst="rect">
            <a:avLst/>
          </a:prstGeom>
          <a:noFill/>
        </p:spPr>
        <p:txBody>
          <a:bodyPr wrap="square" rtlCol="0">
            <a:spAutoFit/>
          </a:bodyPr>
          <a:lstStyle/>
          <a:p>
            <a:r>
              <a:rPr kumimoji="1" lang="ja-JP" altLang="en-US" sz="900" dirty="0" smtClean="0">
                <a:latin typeface="Arial Black" pitchFamily="34" charset="0"/>
                <a:ea typeface="+mj-ea"/>
              </a:rPr>
              <a:t>飯能市域で完結する発生集中量</a:t>
            </a:r>
            <a:endParaRPr kumimoji="1" lang="en-US" altLang="ja-JP" sz="900" dirty="0" smtClean="0">
              <a:latin typeface="Arial Black" pitchFamily="34" charset="0"/>
              <a:ea typeface="+mj-ea"/>
            </a:endParaRPr>
          </a:p>
          <a:p>
            <a:r>
              <a:rPr lang="ja-JP" altLang="en-US" sz="900" dirty="0" smtClean="0">
                <a:latin typeface="Arial Black" pitchFamily="34" charset="0"/>
                <a:ea typeface="+mj-ea"/>
              </a:rPr>
              <a:t>　</a:t>
            </a:r>
            <a:r>
              <a:rPr kumimoji="1" lang="en-US" altLang="ja-JP" sz="900" dirty="0" smtClean="0">
                <a:latin typeface="Arial Black" pitchFamily="34" charset="0"/>
                <a:ea typeface="+mj-ea"/>
              </a:rPr>
              <a:t>190,268</a:t>
            </a:r>
            <a:r>
              <a:rPr kumimoji="1" lang="ja-JP" altLang="en-US" sz="900" dirty="0" smtClean="0">
                <a:latin typeface="Arial Black" pitchFamily="34" charset="0"/>
                <a:ea typeface="+mj-ea"/>
              </a:rPr>
              <a:t>トリップエンド</a:t>
            </a:r>
            <a:r>
              <a:rPr lang="ja-JP" altLang="en-US" sz="900" dirty="0" smtClean="0">
                <a:latin typeface="Arial Black" pitchFamily="34" charset="0"/>
                <a:ea typeface="+mj-ea"/>
              </a:rPr>
              <a:t>（</a:t>
            </a:r>
            <a:r>
              <a:rPr lang="en-US" altLang="ja-JP" sz="900" dirty="0" smtClean="0">
                <a:latin typeface="Arial Black" pitchFamily="34" charset="0"/>
                <a:ea typeface="+mj-ea"/>
              </a:rPr>
              <a:t>56.6</a:t>
            </a:r>
            <a:r>
              <a:rPr lang="ja-JP" altLang="en-US" sz="900" dirty="0" smtClean="0">
                <a:latin typeface="Arial Black" pitchFamily="34" charset="0"/>
                <a:ea typeface="+mj-ea"/>
              </a:rPr>
              <a:t>％）</a:t>
            </a:r>
            <a:endParaRPr kumimoji="1" lang="ja-JP" altLang="en-US" sz="900" dirty="0">
              <a:latin typeface="Arial Black" pitchFamily="34" charset="0"/>
              <a:ea typeface="+mj-ea"/>
            </a:endParaRPr>
          </a:p>
        </p:txBody>
      </p:sp>
      <p:sp>
        <p:nvSpPr>
          <p:cNvPr id="23" name="テキスト ボックス 22"/>
          <p:cNvSpPr txBox="1"/>
          <p:nvPr/>
        </p:nvSpPr>
        <p:spPr>
          <a:xfrm>
            <a:off x="323528" y="2924944"/>
            <a:ext cx="1944216" cy="1015663"/>
          </a:xfrm>
          <a:prstGeom prst="rect">
            <a:avLst/>
          </a:prstGeom>
          <a:noFill/>
        </p:spPr>
        <p:txBody>
          <a:bodyPr wrap="square" rtlCol="0">
            <a:spAutoFit/>
          </a:bodyPr>
          <a:lstStyle/>
          <a:p>
            <a:pPr algn="just"/>
            <a:r>
              <a:rPr lang="ja-JP" altLang="en-US" sz="1200" b="1" dirty="0" smtClean="0"/>
              <a:t>飯能市を発着するトリップの代表交通手段は、全目的では自動車が</a:t>
            </a:r>
            <a:r>
              <a:rPr lang="en-US" altLang="ja-JP" sz="1200" b="1" dirty="0" smtClean="0"/>
              <a:t>56.8</a:t>
            </a:r>
            <a:r>
              <a:rPr lang="ja-JP" altLang="en-US" sz="1200" b="1" dirty="0" smtClean="0"/>
              <a:t>％と最も大きい。路線バスは</a:t>
            </a:r>
            <a:r>
              <a:rPr lang="en-US" altLang="ja-JP" sz="1200" b="1" dirty="0" smtClean="0"/>
              <a:t>1.2</a:t>
            </a:r>
            <a:r>
              <a:rPr lang="ja-JP" altLang="en-US" sz="1200" b="1" dirty="0" smtClean="0"/>
              <a:t>％である。</a:t>
            </a:r>
            <a:endParaRPr kumimoji="1" lang="ja-JP" altLang="en-US" sz="1200" b="1" dirty="0"/>
          </a:p>
        </p:txBody>
      </p:sp>
      <p:sp>
        <p:nvSpPr>
          <p:cNvPr id="21" name="テキスト ボックス 20"/>
          <p:cNvSpPr txBox="1"/>
          <p:nvPr/>
        </p:nvSpPr>
        <p:spPr>
          <a:xfrm>
            <a:off x="5436096" y="3645024"/>
            <a:ext cx="720080" cy="230832"/>
          </a:xfrm>
          <a:prstGeom prst="rect">
            <a:avLst/>
          </a:prstGeom>
          <a:noFill/>
        </p:spPr>
        <p:txBody>
          <a:bodyPr wrap="square" rtlCol="0">
            <a:spAutoFit/>
          </a:bodyPr>
          <a:lstStyle/>
          <a:p>
            <a:r>
              <a:rPr lang="en-US" altLang="ja-JP" sz="900" dirty="0" smtClean="0">
                <a:latin typeface="Arial Black" pitchFamily="34" charset="0"/>
              </a:rPr>
              <a:t>17,685</a:t>
            </a:r>
            <a:endParaRPr kumimoji="1" lang="ja-JP" altLang="en-US" sz="900" dirty="0">
              <a:latin typeface="Arial Black" pitchFamily="34" charset="0"/>
            </a:endParaRPr>
          </a:p>
        </p:txBody>
      </p:sp>
      <p:sp>
        <p:nvSpPr>
          <p:cNvPr id="24" name="テキスト ボックス 23"/>
          <p:cNvSpPr txBox="1"/>
          <p:nvPr/>
        </p:nvSpPr>
        <p:spPr>
          <a:xfrm>
            <a:off x="4427984" y="2708920"/>
            <a:ext cx="720080" cy="230832"/>
          </a:xfrm>
          <a:prstGeom prst="rect">
            <a:avLst/>
          </a:prstGeom>
          <a:noFill/>
        </p:spPr>
        <p:txBody>
          <a:bodyPr wrap="square" rtlCol="0">
            <a:spAutoFit/>
          </a:bodyPr>
          <a:lstStyle/>
          <a:p>
            <a:pPr algn="ctr"/>
            <a:r>
              <a:rPr lang="en-US" altLang="ja-JP" sz="900" dirty="0" smtClean="0">
                <a:latin typeface="Arial Black" pitchFamily="34" charset="0"/>
              </a:rPr>
              <a:t>653</a:t>
            </a:r>
            <a:endParaRPr kumimoji="1" lang="ja-JP" altLang="en-US" sz="900" dirty="0">
              <a:latin typeface="Arial Black" pitchFamily="34" charset="0"/>
            </a:endParaRPr>
          </a:p>
        </p:txBody>
      </p:sp>
      <p:sp>
        <p:nvSpPr>
          <p:cNvPr id="25" name="テキスト ボックス 24"/>
          <p:cNvSpPr txBox="1"/>
          <p:nvPr/>
        </p:nvSpPr>
        <p:spPr>
          <a:xfrm>
            <a:off x="5436096" y="2348880"/>
            <a:ext cx="720080" cy="230832"/>
          </a:xfrm>
          <a:prstGeom prst="rect">
            <a:avLst/>
          </a:prstGeom>
          <a:noFill/>
        </p:spPr>
        <p:txBody>
          <a:bodyPr wrap="square" rtlCol="0">
            <a:spAutoFit/>
          </a:bodyPr>
          <a:lstStyle/>
          <a:p>
            <a:pPr algn="ctr"/>
            <a:r>
              <a:rPr lang="en-US" altLang="ja-JP" sz="900" dirty="0" smtClean="0">
                <a:latin typeface="Arial Black" pitchFamily="34" charset="0"/>
              </a:rPr>
              <a:t>510</a:t>
            </a:r>
            <a:endParaRPr kumimoji="1" lang="ja-JP" altLang="en-US" sz="900" dirty="0">
              <a:latin typeface="Arial Black" pitchFamily="34" charset="0"/>
            </a:endParaRPr>
          </a:p>
        </p:txBody>
      </p:sp>
      <p:sp>
        <p:nvSpPr>
          <p:cNvPr id="26" name="テキスト ボックス 25"/>
          <p:cNvSpPr txBox="1"/>
          <p:nvPr/>
        </p:nvSpPr>
        <p:spPr>
          <a:xfrm>
            <a:off x="5004048" y="3284984"/>
            <a:ext cx="720080" cy="230832"/>
          </a:xfrm>
          <a:prstGeom prst="rect">
            <a:avLst/>
          </a:prstGeom>
          <a:noFill/>
        </p:spPr>
        <p:txBody>
          <a:bodyPr wrap="square" rtlCol="0">
            <a:spAutoFit/>
          </a:bodyPr>
          <a:lstStyle/>
          <a:p>
            <a:pPr algn="ctr"/>
            <a:r>
              <a:rPr lang="en-US" altLang="ja-JP" sz="900" dirty="0" smtClean="0">
                <a:latin typeface="Arial Black" pitchFamily="34" charset="0"/>
              </a:rPr>
              <a:t>3,267</a:t>
            </a:r>
            <a:endParaRPr kumimoji="1" lang="ja-JP" altLang="en-US" sz="900" dirty="0">
              <a:latin typeface="Arial Black" pitchFamily="34" charset="0"/>
            </a:endParaRPr>
          </a:p>
        </p:txBody>
      </p:sp>
      <p:pic>
        <p:nvPicPr>
          <p:cNvPr id="1026" name="Picture 2"/>
          <p:cNvPicPr>
            <a:picLocks noChangeAspect="1" noChangeArrowheads="1"/>
          </p:cNvPicPr>
          <p:nvPr/>
        </p:nvPicPr>
        <p:blipFill>
          <a:blip r:embed="rId3" cstate="print"/>
          <a:srcRect/>
          <a:stretch>
            <a:fillRect/>
          </a:stretch>
        </p:blipFill>
        <p:spPr bwMode="auto">
          <a:xfrm>
            <a:off x="179512" y="5002429"/>
            <a:ext cx="3816424" cy="1623404"/>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グラフ 2"/>
          <p:cNvGraphicFramePr/>
          <p:nvPr/>
        </p:nvGraphicFramePr>
        <p:xfrm>
          <a:off x="3851920" y="404664"/>
          <a:ext cx="5292080" cy="309521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グラフ 3"/>
          <p:cNvGraphicFramePr/>
          <p:nvPr/>
        </p:nvGraphicFramePr>
        <p:xfrm>
          <a:off x="3855072" y="3501008"/>
          <a:ext cx="5288928" cy="3095213"/>
        </p:xfrm>
        <a:graphic>
          <a:graphicData uri="http://schemas.openxmlformats.org/drawingml/2006/chart">
            <c:chart xmlns:c="http://schemas.openxmlformats.org/drawingml/2006/chart" xmlns:r="http://schemas.openxmlformats.org/officeDocument/2006/relationships" r:id="rId3"/>
          </a:graphicData>
        </a:graphic>
      </p:graphicFrame>
      <p:sp>
        <p:nvSpPr>
          <p:cNvPr id="5" name="円/楕円 4"/>
          <p:cNvSpPr/>
          <p:nvPr/>
        </p:nvSpPr>
        <p:spPr>
          <a:xfrm>
            <a:off x="4932040" y="2780928"/>
            <a:ext cx="504056" cy="504056"/>
          </a:xfrm>
          <a:prstGeom prst="ellipse">
            <a:avLst/>
          </a:prstGeom>
          <a:noFill/>
          <a:ln w="127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5004048" y="5877272"/>
            <a:ext cx="504056" cy="504056"/>
          </a:xfrm>
          <a:prstGeom prst="ellipse">
            <a:avLst/>
          </a:prstGeom>
          <a:noFill/>
          <a:ln w="127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楕円 9"/>
          <p:cNvSpPr/>
          <p:nvPr/>
        </p:nvSpPr>
        <p:spPr>
          <a:xfrm>
            <a:off x="6588224" y="5373216"/>
            <a:ext cx="504056" cy="504056"/>
          </a:xfrm>
          <a:prstGeom prst="ellipse">
            <a:avLst/>
          </a:prstGeom>
          <a:noFill/>
          <a:ln w="127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楕円 10"/>
          <p:cNvSpPr/>
          <p:nvPr/>
        </p:nvSpPr>
        <p:spPr>
          <a:xfrm>
            <a:off x="6660232" y="2276872"/>
            <a:ext cx="504056" cy="504056"/>
          </a:xfrm>
          <a:prstGeom prst="ellipse">
            <a:avLst/>
          </a:prstGeom>
          <a:noFill/>
          <a:ln w="127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楕円 11"/>
          <p:cNvSpPr/>
          <p:nvPr/>
        </p:nvSpPr>
        <p:spPr>
          <a:xfrm>
            <a:off x="6300192" y="1556792"/>
            <a:ext cx="504056" cy="504056"/>
          </a:xfrm>
          <a:prstGeom prst="ellipse">
            <a:avLst/>
          </a:prstGeom>
          <a:noFill/>
          <a:ln w="127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円/楕円 12"/>
          <p:cNvSpPr/>
          <p:nvPr/>
        </p:nvSpPr>
        <p:spPr>
          <a:xfrm>
            <a:off x="6300192" y="4653136"/>
            <a:ext cx="504056" cy="504056"/>
          </a:xfrm>
          <a:prstGeom prst="ellipse">
            <a:avLst/>
          </a:prstGeom>
          <a:noFill/>
          <a:ln w="127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251520" y="404664"/>
            <a:ext cx="3816424" cy="2554545"/>
          </a:xfrm>
          <a:prstGeom prst="rect">
            <a:avLst/>
          </a:prstGeom>
          <a:solidFill>
            <a:srgbClr val="FFFF99"/>
          </a:solidFill>
          <a:ln w="38100">
            <a:solidFill>
              <a:schemeClr val="tx2">
                <a:lumMod val="60000"/>
                <a:lumOff val="40000"/>
              </a:schemeClr>
            </a:solidFill>
          </a:ln>
        </p:spPr>
        <p:txBody>
          <a:bodyPr wrap="square" rtlCol="0">
            <a:spAutoFit/>
          </a:bodyPr>
          <a:lstStyle/>
          <a:p>
            <a:r>
              <a:rPr kumimoji="1" lang="ja-JP" altLang="en-US" sz="1600" b="1" dirty="0" smtClean="0"/>
              <a:t>■交通手段</a:t>
            </a:r>
            <a:endParaRPr kumimoji="1" lang="en-US" altLang="ja-JP" sz="1600" b="1" dirty="0" smtClean="0"/>
          </a:p>
          <a:p>
            <a:r>
              <a:rPr kumimoji="1" lang="ja-JP" altLang="en-US" sz="1600" b="1" dirty="0" smtClean="0">
                <a:latin typeface="+mj-ea"/>
                <a:ea typeface="+mj-ea"/>
              </a:rPr>
              <a:t>飯能市域を発地着地とするトリップの代表交通手段のうち路線バスの利用率は発生、集中ともに</a:t>
            </a:r>
            <a:r>
              <a:rPr kumimoji="1" lang="en-US" altLang="ja-JP" sz="1600" b="1" dirty="0" smtClean="0">
                <a:latin typeface="+mj-ea"/>
                <a:ea typeface="+mj-ea"/>
              </a:rPr>
              <a:t>1.2</a:t>
            </a:r>
            <a:r>
              <a:rPr kumimoji="1" lang="ja-JP" altLang="en-US" sz="1600" b="1" dirty="0" smtClean="0">
                <a:latin typeface="+mj-ea"/>
                <a:ea typeface="+mj-ea"/>
              </a:rPr>
              <a:t>％。</a:t>
            </a:r>
            <a:endParaRPr kumimoji="1" lang="en-US" altLang="ja-JP" sz="1600" b="1" dirty="0" smtClean="0">
              <a:latin typeface="+mj-ea"/>
              <a:ea typeface="+mj-ea"/>
            </a:endParaRPr>
          </a:p>
          <a:p>
            <a:r>
              <a:rPr kumimoji="1" lang="ja-JP" altLang="en-US" sz="1600" b="1" dirty="0" smtClean="0">
                <a:latin typeface="+mj-ea"/>
                <a:ea typeface="+mj-ea"/>
              </a:rPr>
              <a:t>路線バス利用が相対的に多いゾーン</a:t>
            </a:r>
            <a:endParaRPr kumimoji="1" lang="en-US" altLang="ja-JP" sz="1600" b="1" dirty="0" smtClean="0">
              <a:latin typeface="+mj-ea"/>
              <a:ea typeface="+mj-ea"/>
            </a:endParaRPr>
          </a:p>
          <a:p>
            <a:r>
              <a:rPr kumimoji="1" lang="ja-JP" altLang="en-US" sz="1600" b="1" dirty="0" smtClean="0">
                <a:latin typeface="+mj-ea"/>
                <a:ea typeface="+mj-ea"/>
              </a:rPr>
              <a:t>　　　</a:t>
            </a:r>
            <a:r>
              <a:rPr kumimoji="1" lang="en-US" altLang="ja-JP" sz="1600" b="1" dirty="0" smtClean="0">
                <a:latin typeface="+mj-ea"/>
                <a:ea typeface="+mj-ea"/>
              </a:rPr>
              <a:t>33106</a:t>
            </a:r>
            <a:r>
              <a:rPr kumimoji="1" lang="ja-JP" altLang="en-US" sz="1600" b="1" dirty="0" smtClean="0">
                <a:latin typeface="+mj-ea"/>
                <a:ea typeface="+mj-ea"/>
              </a:rPr>
              <a:t>ゾーン（名栗地区）</a:t>
            </a:r>
            <a:endParaRPr kumimoji="1" lang="en-US" altLang="ja-JP" sz="1600" b="1" dirty="0" smtClean="0">
              <a:latin typeface="+mj-ea"/>
              <a:ea typeface="+mj-ea"/>
            </a:endParaRPr>
          </a:p>
          <a:p>
            <a:r>
              <a:rPr lang="ja-JP" altLang="en-US" sz="1600" b="1" dirty="0" smtClean="0">
                <a:latin typeface="+mj-ea"/>
                <a:ea typeface="+mj-ea"/>
              </a:rPr>
              <a:t>　　　　　　　　　　</a:t>
            </a:r>
            <a:r>
              <a:rPr kumimoji="1" lang="ja-JP" altLang="en-US" sz="1600" b="1" dirty="0" smtClean="0">
                <a:latin typeface="+mj-ea"/>
                <a:ea typeface="+mj-ea"/>
              </a:rPr>
              <a:t>発生</a:t>
            </a:r>
            <a:r>
              <a:rPr kumimoji="1" lang="en-US" altLang="ja-JP" sz="1600" b="1" dirty="0" smtClean="0">
                <a:latin typeface="+mj-ea"/>
                <a:ea typeface="+mj-ea"/>
              </a:rPr>
              <a:t>3.7</a:t>
            </a:r>
            <a:r>
              <a:rPr lang="ja-JP" altLang="en-US" sz="1600" b="1" dirty="0" smtClean="0">
                <a:latin typeface="+mj-ea"/>
                <a:ea typeface="+mj-ea"/>
              </a:rPr>
              <a:t>％集中</a:t>
            </a:r>
            <a:r>
              <a:rPr lang="en-US" altLang="ja-JP" sz="1600" b="1" dirty="0" smtClean="0">
                <a:latin typeface="+mj-ea"/>
                <a:ea typeface="+mj-ea"/>
              </a:rPr>
              <a:t>4.8</a:t>
            </a:r>
            <a:r>
              <a:rPr lang="ja-JP" altLang="en-US" sz="1600" b="1" dirty="0" smtClean="0">
                <a:latin typeface="+mj-ea"/>
                <a:ea typeface="+mj-ea"/>
              </a:rPr>
              <a:t>％　</a:t>
            </a:r>
            <a:endParaRPr lang="en-US" altLang="ja-JP" sz="1600" b="1" dirty="0" smtClean="0">
              <a:latin typeface="+mj-ea"/>
              <a:ea typeface="+mj-ea"/>
            </a:endParaRPr>
          </a:p>
          <a:p>
            <a:r>
              <a:rPr lang="ja-JP" altLang="en-US" sz="1600" b="1" dirty="0" smtClean="0">
                <a:latin typeface="+mj-ea"/>
                <a:ea typeface="+mj-ea"/>
              </a:rPr>
              <a:t>　　　　　　　→路線バスの重要性</a:t>
            </a:r>
            <a:endParaRPr lang="en-US" altLang="ja-JP" sz="1600" b="1" dirty="0" smtClean="0">
              <a:latin typeface="+mj-ea"/>
              <a:ea typeface="+mj-ea"/>
            </a:endParaRPr>
          </a:p>
          <a:p>
            <a:r>
              <a:rPr kumimoji="1" lang="ja-JP" altLang="en-US" sz="1600" b="1" dirty="0" smtClean="0">
                <a:latin typeface="+mj-ea"/>
                <a:ea typeface="+mj-ea"/>
              </a:rPr>
              <a:t>クルマ利用が相対的に多いゾーン</a:t>
            </a:r>
            <a:endParaRPr kumimoji="1" lang="en-US" altLang="ja-JP" sz="1600" b="1" dirty="0" smtClean="0">
              <a:latin typeface="+mj-ea"/>
              <a:ea typeface="+mj-ea"/>
            </a:endParaRPr>
          </a:p>
          <a:p>
            <a:r>
              <a:rPr lang="ja-JP" altLang="en-US" sz="1600" b="1" dirty="0" smtClean="0">
                <a:latin typeface="+mj-ea"/>
                <a:ea typeface="+mj-ea"/>
              </a:rPr>
              <a:t>　</a:t>
            </a:r>
            <a:r>
              <a:rPr lang="en-US" altLang="ja-JP" sz="1600" b="1" dirty="0" smtClean="0">
                <a:latin typeface="+mj-ea"/>
                <a:ea typeface="+mj-ea"/>
              </a:rPr>
              <a:t>33101</a:t>
            </a:r>
            <a:r>
              <a:rPr lang="ja-JP" altLang="en-US" sz="1600" b="1" dirty="0" err="1" smtClean="0">
                <a:latin typeface="+mj-ea"/>
                <a:ea typeface="+mj-ea"/>
              </a:rPr>
              <a:t>、</a:t>
            </a:r>
            <a:r>
              <a:rPr lang="en-US" altLang="ja-JP" sz="1600" b="1" dirty="0" smtClean="0">
                <a:latin typeface="+mj-ea"/>
                <a:ea typeface="+mj-ea"/>
              </a:rPr>
              <a:t>33104</a:t>
            </a:r>
            <a:r>
              <a:rPr lang="ja-JP" altLang="en-US" sz="1600" b="1" dirty="0" smtClean="0">
                <a:latin typeface="+mj-ea"/>
                <a:ea typeface="+mj-ea"/>
              </a:rPr>
              <a:t>ゾーン</a:t>
            </a:r>
            <a:endParaRPr lang="en-US" altLang="ja-JP" sz="1600" b="1" dirty="0" smtClean="0">
              <a:latin typeface="+mj-ea"/>
              <a:ea typeface="+mj-ea"/>
            </a:endParaRPr>
          </a:p>
        </p:txBody>
      </p:sp>
      <p:pic>
        <p:nvPicPr>
          <p:cNvPr id="15" name="図 14" descr="ＰＴゾーン区分org.jpg"/>
          <p:cNvPicPr>
            <a:picLocks noChangeAspect="1"/>
          </p:cNvPicPr>
          <p:nvPr/>
        </p:nvPicPr>
        <p:blipFill>
          <a:blip r:embed="rId4" cstate="print"/>
          <a:stretch>
            <a:fillRect/>
          </a:stretch>
        </p:blipFill>
        <p:spPr>
          <a:xfrm>
            <a:off x="251520" y="3140968"/>
            <a:ext cx="2952328" cy="2002384"/>
          </a:xfrm>
          <a:prstGeom prst="rect">
            <a:avLst/>
          </a:prstGeom>
        </p:spPr>
      </p:pic>
      <p:sp>
        <p:nvSpPr>
          <p:cNvPr id="16" name="テキスト ボックス 15"/>
          <p:cNvSpPr txBox="1"/>
          <p:nvPr/>
        </p:nvSpPr>
        <p:spPr>
          <a:xfrm>
            <a:off x="2411760" y="3284984"/>
            <a:ext cx="1440160" cy="307777"/>
          </a:xfrm>
          <a:prstGeom prst="rect">
            <a:avLst/>
          </a:prstGeom>
          <a:noFill/>
        </p:spPr>
        <p:txBody>
          <a:bodyPr wrap="square" rtlCol="0">
            <a:spAutoFit/>
          </a:bodyPr>
          <a:lstStyle/>
          <a:p>
            <a:r>
              <a:rPr kumimoji="1" lang="ja-JP" altLang="en-US" sz="1400" b="1" dirty="0" smtClean="0"/>
              <a:t>ゾーン位置図</a:t>
            </a:r>
            <a:endParaRPr kumimoji="1" lang="ja-JP" altLang="en-US" sz="1400" b="1" dirty="0"/>
          </a:p>
        </p:txBody>
      </p:sp>
      <p:cxnSp>
        <p:nvCxnSpPr>
          <p:cNvPr id="18" name="直線矢印コネクタ 17"/>
          <p:cNvCxnSpPr>
            <a:endCxn id="5" idx="1"/>
          </p:cNvCxnSpPr>
          <p:nvPr/>
        </p:nvCxnSpPr>
        <p:spPr>
          <a:xfrm>
            <a:off x="3707904" y="2060848"/>
            <a:ext cx="1297953" cy="793897"/>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a:off x="3707904" y="2060848"/>
            <a:ext cx="1440160" cy="381642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flipV="1">
            <a:off x="3707904" y="1916832"/>
            <a:ext cx="2592288" cy="57606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a:endCxn id="11" idx="2"/>
          </p:cNvCxnSpPr>
          <p:nvPr/>
        </p:nvCxnSpPr>
        <p:spPr>
          <a:xfrm>
            <a:off x="3707904" y="2492896"/>
            <a:ext cx="2952328" cy="3600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a:endCxn id="13" idx="1"/>
          </p:cNvCxnSpPr>
          <p:nvPr/>
        </p:nvCxnSpPr>
        <p:spPr>
          <a:xfrm>
            <a:off x="3707904" y="2492896"/>
            <a:ext cx="2666105" cy="2234057"/>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a:endCxn id="10" idx="1"/>
          </p:cNvCxnSpPr>
          <p:nvPr/>
        </p:nvCxnSpPr>
        <p:spPr>
          <a:xfrm>
            <a:off x="3707904" y="2492896"/>
            <a:ext cx="2954137" cy="2954137"/>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395536" y="5229200"/>
            <a:ext cx="3456384" cy="1169551"/>
          </a:xfrm>
          <a:prstGeom prst="rect">
            <a:avLst/>
          </a:prstGeom>
          <a:noFill/>
        </p:spPr>
        <p:txBody>
          <a:bodyPr wrap="square" rtlCol="0">
            <a:spAutoFit/>
          </a:bodyPr>
          <a:lstStyle/>
          <a:p>
            <a:r>
              <a:rPr kumimoji="1" lang="en-US" altLang="ja-JP" sz="1000" dirty="0" smtClean="0">
                <a:latin typeface="+mj-ea"/>
                <a:ea typeface="+mj-ea"/>
              </a:rPr>
              <a:t>33100</a:t>
            </a:r>
            <a:r>
              <a:rPr kumimoji="1" lang="ja-JP" altLang="en-US" sz="1000" dirty="0" smtClean="0">
                <a:latin typeface="+mj-ea"/>
                <a:ea typeface="+mj-ea"/>
              </a:rPr>
              <a:t>：東町、稲荷町、本町、飯能、南町他</a:t>
            </a:r>
            <a:endParaRPr kumimoji="1" lang="en-US" altLang="ja-JP" sz="1000" dirty="0" smtClean="0">
              <a:latin typeface="+mj-ea"/>
              <a:ea typeface="+mj-ea"/>
            </a:endParaRPr>
          </a:p>
          <a:p>
            <a:r>
              <a:rPr lang="en-US" altLang="ja-JP" sz="1000" dirty="0" smtClean="0">
                <a:latin typeface="+mj-ea"/>
                <a:ea typeface="+mj-ea"/>
              </a:rPr>
              <a:t>33101</a:t>
            </a:r>
            <a:r>
              <a:rPr lang="ja-JP" altLang="en-US" sz="1000" dirty="0" smtClean="0">
                <a:latin typeface="+mj-ea"/>
                <a:ea typeface="+mj-ea"/>
              </a:rPr>
              <a:t>：宮沢、下加治、下川﨑、芦苅場他</a:t>
            </a:r>
            <a:endParaRPr lang="en-US" altLang="ja-JP" sz="1000" dirty="0" smtClean="0">
              <a:latin typeface="+mj-ea"/>
              <a:ea typeface="+mj-ea"/>
            </a:endParaRPr>
          </a:p>
          <a:p>
            <a:r>
              <a:rPr kumimoji="1" lang="en-US" altLang="ja-JP" sz="1000" dirty="0" smtClean="0">
                <a:latin typeface="+mj-ea"/>
                <a:ea typeface="+mj-ea"/>
              </a:rPr>
              <a:t>33102</a:t>
            </a:r>
            <a:r>
              <a:rPr kumimoji="1" lang="ja-JP" altLang="en-US" sz="1000" dirty="0" smtClean="0">
                <a:latin typeface="+mj-ea"/>
                <a:ea typeface="+mj-ea"/>
              </a:rPr>
              <a:t>：岩沢、笠縫、双柳、新光他</a:t>
            </a:r>
            <a:endParaRPr kumimoji="1" lang="en-US" altLang="ja-JP" sz="1000" dirty="0" smtClean="0">
              <a:latin typeface="+mj-ea"/>
              <a:ea typeface="+mj-ea"/>
            </a:endParaRPr>
          </a:p>
          <a:p>
            <a:r>
              <a:rPr lang="en-US" altLang="ja-JP" sz="1000" dirty="0" smtClean="0">
                <a:latin typeface="+mj-ea"/>
                <a:ea typeface="+mj-ea"/>
              </a:rPr>
              <a:t>33103</a:t>
            </a:r>
            <a:r>
              <a:rPr lang="ja-JP" altLang="en-US" sz="1000" dirty="0" smtClean="0">
                <a:latin typeface="+mj-ea"/>
                <a:ea typeface="+mj-ea"/>
              </a:rPr>
              <a:t>：阿須、美杉台１～５、落合他</a:t>
            </a:r>
            <a:endParaRPr lang="en-US" altLang="ja-JP" sz="1000" dirty="0" smtClean="0">
              <a:latin typeface="+mj-ea"/>
              <a:ea typeface="+mj-ea"/>
            </a:endParaRPr>
          </a:p>
          <a:p>
            <a:r>
              <a:rPr kumimoji="1" lang="en-US" altLang="ja-JP" sz="1000" dirty="0" smtClean="0">
                <a:latin typeface="+mj-ea"/>
                <a:ea typeface="+mj-ea"/>
              </a:rPr>
              <a:t>33104</a:t>
            </a:r>
            <a:r>
              <a:rPr kumimoji="1" lang="ja-JP" altLang="en-US" sz="1000" dirty="0" smtClean="0">
                <a:latin typeface="+mj-ea"/>
                <a:ea typeface="+mj-ea"/>
              </a:rPr>
              <a:t>：大河原、上畑、下畑、苅生、下直竹</a:t>
            </a:r>
            <a:endParaRPr kumimoji="1" lang="en-US" altLang="ja-JP" sz="1000" dirty="0" smtClean="0">
              <a:latin typeface="+mj-ea"/>
              <a:ea typeface="+mj-ea"/>
            </a:endParaRPr>
          </a:p>
          <a:p>
            <a:r>
              <a:rPr lang="en-US" altLang="ja-JP" sz="1000" dirty="0" smtClean="0">
                <a:latin typeface="+mj-ea"/>
                <a:ea typeface="+mj-ea"/>
              </a:rPr>
              <a:t>33105</a:t>
            </a:r>
            <a:r>
              <a:rPr lang="ja-JP" altLang="en-US" sz="1000" dirty="0" smtClean="0">
                <a:latin typeface="+mj-ea"/>
                <a:ea typeface="+mj-ea"/>
              </a:rPr>
              <a:t>：原市場、永田、下赤工、久須美、中藤上郷、吾野他</a:t>
            </a:r>
            <a:endParaRPr lang="en-US" altLang="ja-JP" sz="1000" dirty="0" smtClean="0">
              <a:latin typeface="+mj-ea"/>
              <a:ea typeface="+mj-ea"/>
            </a:endParaRPr>
          </a:p>
          <a:p>
            <a:r>
              <a:rPr kumimoji="1" lang="en-US" altLang="ja-JP" sz="1000" dirty="0" smtClean="0">
                <a:latin typeface="+mj-ea"/>
                <a:ea typeface="+mj-ea"/>
              </a:rPr>
              <a:t>33106</a:t>
            </a:r>
            <a:r>
              <a:rPr kumimoji="1" lang="ja-JP" altLang="en-US" sz="1000" dirty="0" smtClean="0">
                <a:latin typeface="+mj-ea"/>
                <a:ea typeface="+mj-ea"/>
              </a:rPr>
              <a:t>：下名栗、上名栗</a:t>
            </a:r>
            <a:endParaRPr kumimoji="1" lang="ja-JP" altLang="en-US" sz="1000" dirty="0">
              <a:latin typeface="+mj-ea"/>
              <a:ea typeface="+mj-ea"/>
            </a:endParaRPr>
          </a:p>
        </p:txBody>
      </p:sp>
      <p:sp>
        <p:nvSpPr>
          <p:cNvPr id="25" name="スライド番号プレースホルダ 24"/>
          <p:cNvSpPr>
            <a:spLocks noGrp="1"/>
          </p:cNvSpPr>
          <p:nvPr>
            <p:ph type="sldNum" sz="quarter" idx="12"/>
          </p:nvPr>
        </p:nvSpPr>
        <p:spPr>
          <a:xfrm>
            <a:off x="6732240" y="6492875"/>
            <a:ext cx="2133600" cy="365125"/>
          </a:xfrm>
        </p:spPr>
        <p:txBody>
          <a:bodyPr/>
          <a:lstStyle/>
          <a:p>
            <a:fld id="{0E3293A3-EA7E-4597-A6F5-AF012796E155}" type="slidenum">
              <a:rPr kumimoji="1" lang="ja-JP" altLang="en-US" smtClean="0">
                <a:solidFill>
                  <a:schemeClr val="tx1"/>
                </a:solidFill>
              </a:rPr>
              <a:pPr/>
              <a:t>6</a:t>
            </a:fld>
            <a:endParaRPr kumimoji="1" lang="ja-JP" altLang="en-US"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descr="ＰＴゾーン区分路線バス.jpg"/>
          <p:cNvPicPr>
            <a:picLocks noChangeAspect="1"/>
          </p:cNvPicPr>
          <p:nvPr/>
        </p:nvPicPr>
        <p:blipFill>
          <a:blip r:embed="rId2" cstate="print"/>
          <a:stretch>
            <a:fillRect/>
          </a:stretch>
        </p:blipFill>
        <p:spPr>
          <a:xfrm>
            <a:off x="4439604" y="3645024"/>
            <a:ext cx="4704395" cy="3212976"/>
          </a:xfrm>
          <a:prstGeom prst="rect">
            <a:avLst/>
          </a:prstGeom>
        </p:spPr>
      </p:pic>
      <p:pic>
        <p:nvPicPr>
          <p:cNvPr id="3" name="図 2" descr="ＰＴゾーン区分鉄道.jpg"/>
          <p:cNvPicPr>
            <a:picLocks noChangeAspect="1"/>
          </p:cNvPicPr>
          <p:nvPr/>
        </p:nvPicPr>
        <p:blipFill>
          <a:blip r:embed="rId3" cstate="print"/>
          <a:stretch>
            <a:fillRect/>
          </a:stretch>
        </p:blipFill>
        <p:spPr>
          <a:xfrm>
            <a:off x="4427984" y="188640"/>
            <a:ext cx="4413110" cy="3287346"/>
          </a:xfrm>
          <a:prstGeom prst="rect">
            <a:avLst/>
          </a:prstGeom>
        </p:spPr>
      </p:pic>
      <p:sp>
        <p:nvSpPr>
          <p:cNvPr id="4" name="テキスト ボックス 3"/>
          <p:cNvSpPr txBox="1"/>
          <p:nvPr/>
        </p:nvSpPr>
        <p:spPr>
          <a:xfrm>
            <a:off x="4211960" y="260648"/>
            <a:ext cx="1656184" cy="338554"/>
          </a:xfrm>
          <a:prstGeom prst="rect">
            <a:avLst/>
          </a:prstGeom>
          <a:noFill/>
        </p:spPr>
        <p:txBody>
          <a:bodyPr wrap="square" rtlCol="0">
            <a:spAutoFit/>
          </a:bodyPr>
          <a:lstStyle/>
          <a:p>
            <a:pPr algn="ctr"/>
            <a:r>
              <a:rPr kumimoji="1" lang="ja-JP" altLang="en-US" sz="1600" b="1" dirty="0" smtClean="0"/>
              <a:t>鉄道利用</a:t>
            </a:r>
            <a:endParaRPr kumimoji="1" lang="ja-JP" altLang="en-US" sz="1600" b="1" dirty="0"/>
          </a:p>
        </p:txBody>
      </p:sp>
      <p:sp>
        <p:nvSpPr>
          <p:cNvPr id="5" name="テキスト ボックス 4"/>
          <p:cNvSpPr txBox="1"/>
          <p:nvPr/>
        </p:nvSpPr>
        <p:spPr>
          <a:xfrm>
            <a:off x="4355976" y="3429000"/>
            <a:ext cx="1656184" cy="338554"/>
          </a:xfrm>
          <a:prstGeom prst="rect">
            <a:avLst/>
          </a:prstGeom>
          <a:noFill/>
        </p:spPr>
        <p:txBody>
          <a:bodyPr wrap="square" rtlCol="0">
            <a:spAutoFit/>
          </a:bodyPr>
          <a:lstStyle/>
          <a:p>
            <a:pPr algn="ctr"/>
            <a:r>
              <a:rPr lang="ja-JP" altLang="en-US" sz="1600" b="1" dirty="0" smtClean="0"/>
              <a:t>路線バス利用</a:t>
            </a:r>
            <a:endParaRPr kumimoji="1" lang="ja-JP" altLang="en-US" sz="1600" b="1" dirty="0"/>
          </a:p>
        </p:txBody>
      </p:sp>
      <p:sp>
        <p:nvSpPr>
          <p:cNvPr id="6" name="テキスト ボックス 5"/>
          <p:cNvSpPr txBox="1"/>
          <p:nvPr/>
        </p:nvSpPr>
        <p:spPr>
          <a:xfrm>
            <a:off x="251520" y="332656"/>
            <a:ext cx="4032448" cy="2554545"/>
          </a:xfrm>
          <a:prstGeom prst="rect">
            <a:avLst/>
          </a:prstGeom>
          <a:solidFill>
            <a:srgbClr val="FFFF99"/>
          </a:solidFill>
          <a:ln w="38100">
            <a:solidFill>
              <a:schemeClr val="tx2">
                <a:lumMod val="60000"/>
                <a:lumOff val="40000"/>
              </a:schemeClr>
            </a:solidFill>
          </a:ln>
        </p:spPr>
        <p:txBody>
          <a:bodyPr wrap="square" rtlCol="0">
            <a:spAutoFit/>
          </a:bodyPr>
          <a:lstStyle/>
          <a:p>
            <a:r>
              <a:rPr kumimoji="1" lang="ja-JP" altLang="en-US" sz="1600" b="1" dirty="0" smtClean="0"/>
              <a:t>■路線バス利用者について</a:t>
            </a:r>
            <a:endParaRPr kumimoji="1" lang="en-US" altLang="ja-JP" sz="1600" b="1" dirty="0" smtClean="0"/>
          </a:p>
          <a:p>
            <a:endParaRPr lang="en-US" altLang="ja-JP" sz="1600" b="1" dirty="0" smtClean="0"/>
          </a:p>
          <a:p>
            <a:pPr algn="just"/>
            <a:r>
              <a:rPr kumimoji="1" lang="ja-JP" altLang="en-US" sz="1600" b="1" dirty="0" smtClean="0">
                <a:latin typeface="Arial Black" pitchFamily="34" charset="0"/>
                <a:ea typeface="+mj-ea"/>
              </a:rPr>
              <a:t>　路線バスの利用は市域西側</a:t>
            </a:r>
            <a:r>
              <a:rPr kumimoji="1" lang="en-US" altLang="ja-JP" sz="1600" b="1" dirty="0" smtClean="0">
                <a:latin typeface="Arial Black" pitchFamily="34" charset="0"/>
                <a:ea typeface="+mj-ea"/>
              </a:rPr>
              <a:t>33105</a:t>
            </a:r>
            <a:r>
              <a:rPr lang="ja-JP" altLang="en-US" sz="1600" b="1" dirty="0" smtClean="0">
                <a:latin typeface="Arial Black" pitchFamily="34" charset="0"/>
                <a:ea typeface="+mj-ea"/>
              </a:rPr>
              <a:t> （原市場など）と、</a:t>
            </a:r>
            <a:r>
              <a:rPr kumimoji="1" lang="en-US" altLang="ja-JP" sz="1600" b="1" dirty="0" smtClean="0">
                <a:latin typeface="Arial Black" pitchFamily="34" charset="0"/>
                <a:ea typeface="+mj-ea"/>
              </a:rPr>
              <a:t>33106</a:t>
            </a:r>
            <a:r>
              <a:rPr kumimoji="1" lang="ja-JP" altLang="en-US" sz="1600" b="1" dirty="0" smtClean="0">
                <a:latin typeface="Arial Black" pitchFamily="34" charset="0"/>
                <a:ea typeface="+mj-ea"/>
              </a:rPr>
              <a:t>ゾーン（名栗地区）と南側</a:t>
            </a:r>
            <a:r>
              <a:rPr kumimoji="1" lang="en-US" altLang="ja-JP" sz="1600" b="1" dirty="0" smtClean="0">
                <a:latin typeface="Arial Black" pitchFamily="34" charset="0"/>
                <a:ea typeface="+mj-ea"/>
              </a:rPr>
              <a:t>33103</a:t>
            </a:r>
            <a:r>
              <a:rPr kumimoji="1" lang="ja-JP" altLang="en-US" sz="1600" b="1" dirty="0" smtClean="0">
                <a:latin typeface="Arial Black" pitchFamily="34" charset="0"/>
                <a:ea typeface="+mj-ea"/>
              </a:rPr>
              <a:t>ゾーン（美杉台を含む）と</a:t>
            </a:r>
            <a:r>
              <a:rPr kumimoji="1" lang="en-US" altLang="ja-JP" sz="1600" b="1" dirty="0" smtClean="0">
                <a:latin typeface="Arial Black" pitchFamily="34" charset="0"/>
                <a:ea typeface="+mj-ea"/>
              </a:rPr>
              <a:t>33100</a:t>
            </a:r>
            <a:r>
              <a:rPr kumimoji="1" lang="ja-JP" altLang="en-US" sz="1600" b="1" dirty="0" smtClean="0">
                <a:latin typeface="Arial Black" pitchFamily="34" charset="0"/>
                <a:ea typeface="+mj-ea"/>
              </a:rPr>
              <a:t>（飯能駅を含む）との移動が顕著である。</a:t>
            </a:r>
            <a:endParaRPr kumimoji="1" lang="en-US" altLang="ja-JP" sz="1600" b="1" dirty="0" smtClean="0">
              <a:latin typeface="Arial Black" pitchFamily="34" charset="0"/>
              <a:ea typeface="+mj-ea"/>
            </a:endParaRPr>
          </a:p>
          <a:p>
            <a:pPr algn="just"/>
            <a:r>
              <a:rPr lang="ja-JP" altLang="en-US" sz="1600" b="1" dirty="0" smtClean="0">
                <a:latin typeface="Arial Black" pitchFamily="34" charset="0"/>
                <a:ea typeface="+mj-ea"/>
              </a:rPr>
              <a:t>　</a:t>
            </a:r>
            <a:r>
              <a:rPr lang="ja-JP" altLang="ja-JP" sz="1600" b="1" dirty="0" smtClean="0">
                <a:latin typeface="Arial Black" pitchFamily="34" charset="0"/>
                <a:ea typeface="+mj-ea"/>
              </a:rPr>
              <a:t>鉄道駅までの移動手段は駅によって異なる</a:t>
            </a:r>
            <a:r>
              <a:rPr lang="ja-JP" altLang="en-US" sz="1600" b="1" dirty="0" smtClean="0">
                <a:latin typeface="Arial Black" pitchFamily="34" charset="0"/>
                <a:ea typeface="+mj-ea"/>
              </a:rPr>
              <a:t>が、</a:t>
            </a:r>
            <a:r>
              <a:rPr lang="ja-JP" altLang="en-US" sz="1600" b="1" u="sng" dirty="0" smtClean="0">
                <a:latin typeface="Arial Black" pitchFamily="34" charset="0"/>
                <a:ea typeface="+mj-ea"/>
              </a:rPr>
              <a:t>飯能駅へはバスが約</a:t>
            </a:r>
            <a:r>
              <a:rPr lang="en-US" altLang="ja-JP" sz="1600" b="1" u="sng" dirty="0" smtClean="0">
                <a:latin typeface="Arial Black" pitchFamily="34" charset="0"/>
                <a:ea typeface="+mj-ea"/>
              </a:rPr>
              <a:t>20</a:t>
            </a:r>
            <a:r>
              <a:rPr lang="ja-JP" altLang="en-US" sz="1600" b="1" u="sng" dirty="0" smtClean="0">
                <a:latin typeface="Arial Black" pitchFamily="34" charset="0"/>
                <a:ea typeface="+mj-ea"/>
              </a:rPr>
              <a:t>％</a:t>
            </a:r>
            <a:r>
              <a:rPr lang="ja-JP" altLang="en-US" sz="1600" b="1" dirty="0" smtClean="0">
                <a:latin typeface="Arial Black" pitchFamily="34" charset="0"/>
                <a:ea typeface="+mj-ea"/>
              </a:rPr>
              <a:t>を占めている</a:t>
            </a:r>
            <a:r>
              <a:rPr lang="ja-JP" altLang="ja-JP" sz="1600" b="1" dirty="0" smtClean="0">
                <a:latin typeface="Arial Black" pitchFamily="34" charset="0"/>
                <a:ea typeface="+mj-ea"/>
              </a:rPr>
              <a:t>。</a:t>
            </a:r>
            <a:endParaRPr lang="en-US" altLang="ja-JP" sz="1600" b="1" dirty="0" smtClean="0">
              <a:latin typeface="Arial Black" pitchFamily="34" charset="0"/>
              <a:ea typeface="+mj-ea"/>
            </a:endParaRPr>
          </a:p>
          <a:p>
            <a:pPr algn="just"/>
            <a:r>
              <a:rPr lang="ja-JP" altLang="en-US" sz="1600" b="1" dirty="0" smtClean="0">
                <a:latin typeface="Arial Black" pitchFamily="34" charset="0"/>
                <a:ea typeface="+mj-ea"/>
              </a:rPr>
              <a:t>　なお、この路線バス利用は前述路線バス利用率</a:t>
            </a:r>
            <a:r>
              <a:rPr lang="en-US" altLang="ja-JP" sz="1600" b="1" dirty="0" smtClean="0">
                <a:latin typeface="Arial Black" pitchFamily="34" charset="0"/>
                <a:ea typeface="+mj-ea"/>
              </a:rPr>
              <a:t>1.2</a:t>
            </a:r>
            <a:r>
              <a:rPr lang="ja-JP" altLang="en-US" sz="1600" b="1" dirty="0" smtClean="0">
                <a:latin typeface="Arial Black" pitchFamily="34" charset="0"/>
                <a:ea typeface="+mj-ea"/>
              </a:rPr>
              <a:t>％には含まれていない。</a:t>
            </a:r>
            <a:endParaRPr kumimoji="1" lang="en-US" altLang="ja-JP" sz="1600" b="1" dirty="0" smtClean="0">
              <a:latin typeface="Arial Black" pitchFamily="34" charset="0"/>
              <a:ea typeface="+mj-ea"/>
            </a:endParaRPr>
          </a:p>
        </p:txBody>
      </p:sp>
      <p:graphicFrame>
        <p:nvGraphicFramePr>
          <p:cNvPr id="7" name="グラフ 6"/>
          <p:cNvGraphicFramePr/>
          <p:nvPr/>
        </p:nvGraphicFramePr>
        <p:xfrm>
          <a:off x="179512" y="3717032"/>
          <a:ext cx="4067944" cy="2701677"/>
        </p:xfrm>
        <a:graphic>
          <a:graphicData uri="http://schemas.openxmlformats.org/drawingml/2006/chart">
            <c:chart xmlns:c="http://schemas.openxmlformats.org/drawingml/2006/chart" xmlns:r="http://schemas.openxmlformats.org/officeDocument/2006/relationships" r:id="rId4"/>
          </a:graphicData>
        </a:graphic>
      </p:graphicFrame>
      <p:sp>
        <p:nvSpPr>
          <p:cNvPr id="8" name="テキスト ボックス 7"/>
          <p:cNvSpPr txBox="1"/>
          <p:nvPr/>
        </p:nvSpPr>
        <p:spPr>
          <a:xfrm>
            <a:off x="971600" y="6381328"/>
            <a:ext cx="2664296" cy="338554"/>
          </a:xfrm>
          <a:prstGeom prst="rect">
            <a:avLst/>
          </a:prstGeom>
          <a:noFill/>
        </p:spPr>
        <p:txBody>
          <a:bodyPr wrap="square" rtlCol="0">
            <a:spAutoFit/>
          </a:bodyPr>
          <a:lstStyle/>
          <a:p>
            <a:pPr algn="ctr"/>
            <a:r>
              <a:rPr lang="ja-JP" altLang="en-US" sz="1600" b="1" dirty="0" smtClean="0"/>
              <a:t>駅端末交通手段構成</a:t>
            </a:r>
            <a:endParaRPr kumimoji="1" lang="ja-JP" altLang="en-US" sz="1600" b="1" dirty="0"/>
          </a:p>
        </p:txBody>
      </p:sp>
      <p:sp>
        <p:nvSpPr>
          <p:cNvPr id="9" name="スライド番号プレースホルダ 8"/>
          <p:cNvSpPr>
            <a:spLocks noGrp="1"/>
          </p:cNvSpPr>
          <p:nvPr>
            <p:ph type="sldNum" sz="quarter" idx="12"/>
          </p:nvPr>
        </p:nvSpPr>
        <p:spPr>
          <a:xfrm>
            <a:off x="7010400" y="6492875"/>
            <a:ext cx="2133600" cy="365125"/>
          </a:xfrm>
        </p:spPr>
        <p:txBody>
          <a:bodyPr/>
          <a:lstStyle/>
          <a:p>
            <a:fld id="{0E3293A3-EA7E-4597-A6F5-AF012796E155}" type="slidenum">
              <a:rPr kumimoji="1" lang="ja-JP" altLang="en-US" smtClean="0">
                <a:solidFill>
                  <a:schemeClr val="tx1"/>
                </a:solidFill>
              </a:rPr>
              <a:pPr/>
              <a:t>7</a:t>
            </a:fld>
            <a:endParaRPr kumimoji="1" lang="ja-JP" altLang="en-US" dirty="0">
              <a:solidFill>
                <a:schemeClr val="tx1"/>
              </a:solidFill>
            </a:endParaRPr>
          </a:p>
        </p:txBody>
      </p:sp>
      <p:sp>
        <p:nvSpPr>
          <p:cNvPr id="10" name="テキスト ボックス 9"/>
          <p:cNvSpPr txBox="1"/>
          <p:nvPr/>
        </p:nvSpPr>
        <p:spPr>
          <a:xfrm>
            <a:off x="539552" y="2996952"/>
            <a:ext cx="3960440" cy="738664"/>
          </a:xfrm>
          <a:prstGeom prst="rect">
            <a:avLst/>
          </a:prstGeom>
          <a:noFill/>
        </p:spPr>
        <p:txBody>
          <a:bodyPr wrap="square" rtlCol="0">
            <a:spAutoFit/>
          </a:bodyPr>
          <a:lstStyle/>
          <a:p>
            <a:r>
              <a:rPr kumimoji="1" lang="ja-JP" altLang="en-US" sz="1050" dirty="0" smtClean="0"/>
              <a:t>駅乗降客数（Ｈ２３飯能市統計書及びＨ２０東京ＰＴ調査による。）</a:t>
            </a:r>
            <a:endParaRPr kumimoji="1" lang="en-US" altLang="ja-JP" sz="1050" dirty="0" smtClean="0"/>
          </a:p>
          <a:p>
            <a:r>
              <a:rPr kumimoji="1" lang="ja-JP" altLang="en-US" sz="1050" dirty="0" smtClean="0"/>
              <a:t>　東飯能駅：</a:t>
            </a:r>
            <a:r>
              <a:rPr kumimoji="1" lang="en-US" altLang="ja-JP" sz="1050" dirty="0" smtClean="0"/>
              <a:t>16,500</a:t>
            </a:r>
            <a:r>
              <a:rPr kumimoji="1" lang="ja-JP" altLang="en-US" sz="1050" dirty="0" smtClean="0"/>
              <a:t>人／人</a:t>
            </a:r>
            <a:endParaRPr kumimoji="1" lang="en-US" altLang="ja-JP" sz="1050" dirty="0" smtClean="0"/>
          </a:p>
          <a:p>
            <a:r>
              <a:rPr lang="ja-JP" altLang="en-US" sz="1050" dirty="0" smtClean="0"/>
              <a:t>　飯能駅：</a:t>
            </a:r>
            <a:r>
              <a:rPr lang="en-US" altLang="ja-JP" sz="1050" dirty="0" smtClean="0"/>
              <a:t>33,000</a:t>
            </a:r>
            <a:r>
              <a:rPr lang="ja-JP" altLang="en-US" sz="1050" dirty="0" smtClean="0"/>
              <a:t>人／日</a:t>
            </a:r>
            <a:endParaRPr lang="en-US" altLang="ja-JP" sz="1050" dirty="0" smtClean="0"/>
          </a:p>
          <a:p>
            <a:r>
              <a:rPr kumimoji="1" lang="ja-JP" altLang="en-US" sz="1050" dirty="0" smtClean="0"/>
              <a:t>　元加治駅：</a:t>
            </a:r>
            <a:r>
              <a:rPr kumimoji="1" lang="en-US" altLang="ja-JP" sz="1050" dirty="0" smtClean="0"/>
              <a:t>6,900</a:t>
            </a:r>
            <a:r>
              <a:rPr kumimoji="1" lang="ja-JP" altLang="en-US" sz="1050" dirty="0" smtClean="0"/>
              <a:t>人／日</a:t>
            </a:r>
            <a:endParaRPr kumimoji="1" lang="ja-JP" altLang="en-US" sz="1050"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393</TotalTime>
  <Words>865</Words>
  <Application>Microsoft Office PowerPoint</Application>
  <PresentationFormat>画面に合わせる (4:3)</PresentationFormat>
  <Paragraphs>192</Paragraphs>
  <Slides>7</Slides>
  <Notes>0</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Office テーマ</vt:lpstr>
      <vt:lpstr>飯能市における地域公共交通 の現状把握  ～路線バスの利用状況～</vt:lpstr>
      <vt:lpstr>スライド 2</vt:lpstr>
      <vt:lpstr>スライド 3</vt:lpstr>
      <vt:lpstr>スライド 4</vt:lpstr>
      <vt:lpstr>スライド 5</vt:lpstr>
      <vt:lpstr>スライド 6</vt:lpstr>
      <vt:lpstr>スライド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飯能市における地域公共交通 の現状把握</dc:title>
  <dc:creator>SHIMIZU, Shigeru</dc:creator>
  <cp:lastModifiedBy>SHIMIZU, Shigeru</cp:lastModifiedBy>
  <cp:revision>59</cp:revision>
  <dcterms:created xsi:type="dcterms:W3CDTF">2012-09-19T05:04:00Z</dcterms:created>
  <dcterms:modified xsi:type="dcterms:W3CDTF">2012-10-06T19:54:31Z</dcterms:modified>
</cp:coreProperties>
</file>