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56" r:id="rId4"/>
    <p:sldId id="261" r:id="rId5"/>
    <p:sldId id="263" r:id="rId6"/>
    <p:sldId id="259" r:id="rId7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8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977" cy="511978"/>
          </a:xfrm>
          <a:prstGeom prst="rect">
            <a:avLst/>
          </a:prstGeom>
        </p:spPr>
        <p:txBody>
          <a:bodyPr vert="horz" lIns="95432" tIns="47716" rIns="95432" bIns="4771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0650" y="2"/>
            <a:ext cx="3076976" cy="511978"/>
          </a:xfrm>
          <a:prstGeom prst="rect">
            <a:avLst/>
          </a:prstGeom>
        </p:spPr>
        <p:txBody>
          <a:bodyPr vert="horz" lIns="95432" tIns="47716" rIns="95432" bIns="47716" rtlCol="0"/>
          <a:lstStyle>
            <a:lvl1pPr algn="r">
              <a:defRPr sz="1300"/>
            </a:lvl1pPr>
          </a:lstStyle>
          <a:p>
            <a:fld id="{30BA5D81-849D-4034-BC09-79BC0F2D6D07}" type="datetimeFigureOut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32" tIns="47716" rIns="95432" bIns="47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430" y="4861318"/>
            <a:ext cx="5680444" cy="4606152"/>
          </a:xfrm>
          <a:prstGeom prst="rect">
            <a:avLst/>
          </a:prstGeom>
        </p:spPr>
        <p:txBody>
          <a:bodyPr vert="horz" lIns="95432" tIns="47716" rIns="95432" bIns="47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720989"/>
            <a:ext cx="3076977" cy="511977"/>
          </a:xfrm>
          <a:prstGeom prst="rect">
            <a:avLst/>
          </a:prstGeom>
        </p:spPr>
        <p:txBody>
          <a:bodyPr vert="horz" lIns="95432" tIns="47716" rIns="95432" bIns="4771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0650" y="9720989"/>
            <a:ext cx="3076976" cy="511977"/>
          </a:xfrm>
          <a:prstGeom prst="rect">
            <a:avLst/>
          </a:prstGeom>
        </p:spPr>
        <p:txBody>
          <a:bodyPr vert="horz" lIns="95432" tIns="47716" rIns="95432" bIns="47716" rtlCol="0" anchor="b"/>
          <a:lstStyle>
            <a:lvl1pPr algn="r">
              <a:defRPr sz="1300"/>
            </a:lvl1pPr>
          </a:lstStyle>
          <a:p>
            <a:fld id="{A63D0AAA-CF01-40A0-989C-6A8662E7B32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29FE-BBF6-4AD0-98DA-203FBD7CCAD3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6716-7B6C-4DD9-8CC5-AB03264F35A7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F59C6-A4C9-4D22-AD9B-599ED654D4EC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93B6-2D22-43A2-A665-B1498C8A3FCB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D0E4-BD1B-41DB-B187-FE1A375286C6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6BE11-8486-4FC0-8637-430904773998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21495-F7A4-42C0-BF52-B09C06D87A04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555E3-05CE-407D-86CE-C6849D480CD1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2475-88EE-4F14-9B7B-88186BE30EE4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9BED-366F-40E4-B9D4-8D3BE867CF3E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CDAA-C7AC-4C8C-B874-27B38CB0A7D1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8785F-C29A-4A1E-A242-0B00C755666E}" type="datetime1">
              <a:rPr kumimoji="1" lang="ja-JP" altLang="en-US" smtClean="0"/>
              <a:pPr/>
              <a:t>2012/10/7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4B2E-5BF6-41D6-9545-0F1AF6AB5F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3568" y="1700808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/>
              <a:t>アンケートの実施について</a:t>
            </a:r>
            <a:endParaRPr kumimoji="1" lang="en-US" altLang="ja-JP" sz="4000" dirty="0" smtClean="0"/>
          </a:p>
          <a:p>
            <a:pPr algn="ctr"/>
            <a:endParaRPr lang="en-US" altLang="ja-JP" sz="2000" dirty="0" smtClean="0"/>
          </a:p>
          <a:p>
            <a:pPr algn="ctr"/>
            <a:r>
              <a:rPr lang="ja-JP" altLang="en-US" sz="2000" dirty="0" smtClean="0"/>
              <a:t>～市民ニーズ</a:t>
            </a:r>
            <a:r>
              <a:rPr kumimoji="1" lang="ja-JP" altLang="en-US" sz="2000" dirty="0" smtClean="0"/>
              <a:t>・バス利用者の要望等の把握に向けて～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75656" y="5085184"/>
            <a:ext cx="626469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平成</a:t>
            </a:r>
            <a:r>
              <a:rPr kumimoji="1" lang="en-US" altLang="ja-JP" b="1" dirty="0" smtClean="0"/>
              <a:t>24</a:t>
            </a:r>
            <a:r>
              <a:rPr kumimoji="1" lang="ja-JP" altLang="en-US" b="1" dirty="0" smtClean="0"/>
              <a:t>年</a:t>
            </a:r>
            <a:r>
              <a:rPr kumimoji="1" lang="en-US" altLang="ja-JP" b="1" dirty="0" smtClean="0"/>
              <a:t>10</a:t>
            </a:r>
            <a:r>
              <a:rPr kumimoji="1" lang="ja-JP" altLang="en-US" b="1" dirty="0" smtClean="0"/>
              <a:t>月</a:t>
            </a:r>
            <a:r>
              <a:rPr kumimoji="1" lang="en-US" altLang="ja-JP" b="1" dirty="0" smtClean="0"/>
              <a:t>9</a:t>
            </a:r>
            <a:r>
              <a:rPr kumimoji="1" lang="ja-JP" altLang="en-US" b="1" dirty="0" smtClean="0"/>
              <a:t>日</a:t>
            </a:r>
            <a:endParaRPr kumimoji="1" lang="en-US" altLang="ja-JP" b="1" dirty="0" smtClean="0"/>
          </a:p>
          <a:p>
            <a:pPr algn="ctr"/>
            <a:endParaRPr lang="en-US" altLang="ja-JP" dirty="0" smtClean="0">
              <a:latin typeface="Calibri" pitchFamily="34" charset="0"/>
            </a:endParaRPr>
          </a:p>
          <a:p>
            <a:pPr algn="ctr"/>
            <a:r>
              <a:rPr lang="ja-JP" altLang="en-US" sz="2000" b="1" dirty="0" smtClean="0">
                <a:latin typeface="+mn-ea"/>
              </a:rPr>
              <a:t>飯能市地域公共交通対策協議会</a:t>
            </a:r>
            <a:endParaRPr kumimoji="1" lang="en-US" altLang="ja-JP" sz="2000" b="1" dirty="0" smtClean="0">
              <a:latin typeface="+mn-ea"/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323850" y="260350"/>
            <a:ext cx="3887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Calibri" pitchFamily="34" charset="0"/>
              </a:rPr>
              <a:t>第</a:t>
            </a:r>
            <a:r>
              <a:rPr lang="en-US" altLang="ja-JP" sz="1200" dirty="0" smtClean="0">
                <a:latin typeface="Calibri" pitchFamily="34" charset="0"/>
              </a:rPr>
              <a:t>1</a:t>
            </a:r>
            <a:r>
              <a:rPr lang="ja-JP" altLang="en-US" sz="1200" dirty="0" smtClean="0">
                <a:latin typeface="Calibri" pitchFamily="34" charset="0"/>
              </a:rPr>
              <a:t>回飯能市</a:t>
            </a:r>
            <a:r>
              <a:rPr lang="ja-JP" altLang="en-US" sz="1200" dirty="0">
                <a:latin typeface="Calibri" pitchFamily="34" charset="0"/>
              </a:rPr>
              <a:t>地域公共</a:t>
            </a:r>
            <a:r>
              <a:rPr lang="ja-JP" altLang="en-US" sz="1200" dirty="0" smtClean="0">
                <a:latin typeface="Calibri" pitchFamily="34" charset="0"/>
              </a:rPr>
              <a:t>交通対策協議会資料</a:t>
            </a:r>
            <a:endParaRPr lang="ja-JP" altLang="en-US" sz="1200" dirty="0">
              <a:latin typeface="Calibri" pitchFamily="34" charset="0"/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7236296" y="548680"/>
            <a:ext cx="151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dirty="0" smtClean="0">
                <a:latin typeface="Calibri" pitchFamily="34" charset="0"/>
              </a:rPr>
              <a:t>資料７</a:t>
            </a:r>
            <a:endParaRPr lang="en-US" altLang="ja-JP" dirty="0">
              <a:latin typeface="Calibri" pitchFamily="34" charset="0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539552" y="692696"/>
            <a:ext cx="8229600" cy="490538"/>
          </a:xfrm>
          <a:prstGeom prst="rect">
            <a:avLst/>
          </a:prstGeom>
        </p:spPr>
        <p:txBody>
          <a:bodyPr rtlCol="0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目　次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1550" y="1557338"/>
            <a:ext cx="7345363" cy="3683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latin typeface="Calibri" pitchFamily="34" charset="0"/>
              </a:rPr>
              <a:t>１．アンケート調査の概要</a:t>
            </a:r>
            <a:endParaRPr lang="en-US" altLang="ja-JP" b="1" dirty="0">
              <a:latin typeface="+mn-lt"/>
              <a:ea typeface="+mn-ea"/>
            </a:endParaRPr>
          </a:p>
        </p:txBody>
      </p:sp>
      <p:sp>
        <p:nvSpPr>
          <p:cNvPr id="4" name="テキスト ボックス 6"/>
          <p:cNvSpPr txBox="1">
            <a:spLocks noChangeArrowheads="1"/>
          </p:cNvSpPr>
          <p:nvPr/>
        </p:nvSpPr>
        <p:spPr bwMode="auto">
          <a:xfrm>
            <a:off x="1187624" y="2204864"/>
            <a:ext cx="6697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b="1" dirty="0" smtClean="0">
                <a:latin typeface="Calibri" pitchFamily="34" charset="0"/>
              </a:rPr>
              <a:t>１）市民意識調査</a:t>
            </a:r>
            <a:endParaRPr lang="ja-JP" altLang="ja-JP" sz="1600" b="1" dirty="0">
              <a:latin typeface="Calibri" pitchFamily="34" charset="0"/>
            </a:endParaRPr>
          </a:p>
          <a:p>
            <a:r>
              <a:rPr lang="ja-JP" altLang="en-US" sz="1600" b="1" dirty="0" smtClean="0">
                <a:latin typeface="Calibri" pitchFamily="34" charset="0"/>
              </a:rPr>
              <a:t>２）バス利用者インタビュー調査</a:t>
            </a:r>
            <a:endParaRPr lang="en-US" altLang="ja-JP" sz="1600" b="1" dirty="0" smtClean="0">
              <a:latin typeface="Calibri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3789040"/>
            <a:ext cx="734536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>
                <a:latin typeface="Calibri" pitchFamily="34" charset="0"/>
              </a:rPr>
              <a:t>２</a:t>
            </a:r>
            <a:r>
              <a:rPr lang="ja-JP" altLang="en-US" b="1" dirty="0" smtClean="0">
                <a:latin typeface="Calibri" pitchFamily="34" charset="0"/>
              </a:rPr>
              <a:t>．市民アンケート調査票（案）</a:t>
            </a:r>
            <a:endParaRPr lang="en-US" altLang="ja-JP" b="1" dirty="0">
              <a:latin typeface="+mn-lt"/>
              <a:ea typeface="+mn-ea"/>
            </a:endParaRPr>
          </a:p>
        </p:txBody>
      </p:sp>
      <p:sp>
        <p:nvSpPr>
          <p:cNvPr id="6" name="テキスト ボックス 6"/>
          <p:cNvSpPr txBox="1">
            <a:spLocks noChangeArrowheads="1"/>
          </p:cNvSpPr>
          <p:nvPr/>
        </p:nvSpPr>
        <p:spPr bwMode="auto">
          <a:xfrm>
            <a:off x="1187624" y="4365104"/>
            <a:ext cx="6697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b="1" dirty="0" smtClean="0">
                <a:latin typeface="Calibri" pitchFamily="34" charset="0"/>
              </a:rPr>
              <a:t>１）市民意識調査依頼状</a:t>
            </a:r>
          </a:p>
          <a:p>
            <a:r>
              <a:rPr lang="ja-JP" altLang="en-US" sz="1600" b="1" dirty="0" smtClean="0">
                <a:latin typeface="Calibri" pitchFamily="34" charset="0"/>
              </a:rPr>
              <a:t>２）市民意識調査票（案）</a:t>
            </a:r>
          </a:p>
          <a:p>
            <a:r>
              <a:rPr lang="ja-JP" altLang="en-US" sz="1600" b="1" dirty="0" smtClean="0">
                <a:latin typeface="Calibri" pitchFamily="34" charset="0"/>
              </a:rPr>
              <a:t>３）バス利用者インタビュー調査票（案）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>
                <a:solidFill>
                  <a:schemeClr val="tx1"/>
                </a:solidFill>
              </a:rPr>
              <a:pPr/>
              <a:t>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角丸四角形 31"/>
          <p:cNvSpPr/>
          <p:nvPr/>
        </p:nvSpPr>
        <p:spPr>
          <a:xfrm>
            <a:off x="395536" y="1628800"/>
            <a:ext cx="5400600" cy="5040560"/>
          </a:xfrm>
          <a:prstGeom prst="roundRect">
            <a:avLst>
              <a:gd name="adj" fmla="val 4062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5940152" y="1628800"/>
            <a:ext cx="3024336" cy="5040560"/>
          </a:xfrm>
          <a:prstGeom prst="roundRect">
            <a:avLst>
              <a:gd name="adj" fmla="val 687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83568" y="3573016"/>
            <a:ext cx="1368152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83568" y="4797152"/>
            <a:ext cx="1368152" cy="1008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683568" y="2276872"/>
            <a:ext cx="1368152" cy="1008112"/>
          </a:xfrm>
          <a:prstGeom prst="rect">
            <a:avLst/>
          </a:prstGeom>
          <a:solidFill>
            <a:srgbClr val="FFFF99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アンケート調査の概要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620688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 smtClean="0"/>
              <a:t>　　アンケート調査により、市民の日常生活の中の移動に関する実態（目的地、移動手段）や地区</a:t>
            </a:r>
            <a:r>
              <a:rPr kumimoji="1" lang="ja-JP" altLang="en-US" sz="1200" dirty="0" smtClean="0"/>
              <a:t>ごとの公共交通のサービス水準の違いに注目し、バスや自動車を利用する理由、利用しない理由を明らかにする。</a:t>
            </a:r>
            <a:endParaRPr kumimoji="1" lang="en-US" altLang="ja-JP" sz="1200" dirty="0" smtClean="0"/>
          </a:p>
          <a:p>
            <a:pPr algn="just"/>
            <a:r>
              <a:rPr lang="ja-JP" altLang="en-US" sz="1200" dirty="0" smtClean="0"/>
              <a:t>　　また、バス利用者の</a:t>
            </a:r>
            <a:r>
              <a:rPr lang="ja-JP" altLang="ja-JP" sz="1200" dirty="0" smtClean="0"/>
              <a:t>利用実態、現行バスサービスに対する</a:t>
            </a:r>
            <a:r>
              <a:rPr lang="ja-JP" altLang="en-US" sz="1200" dirty="0" smtClean="0"/>
              <a:t>要望</a:t>
            </a:r>
            <a:r>
              <a:rPr lang="ja-JP" altLang="ja-JP" sz="1200" dirty="0" smtClean="0"/>
              <a:t>、問題点等</a:t>
            </a:r>
            <a:r>
              <a:rPr lang="ja-JP" altLang="en-US" sz="1200" dirty="0" smtClean="0"/>
              <a:t>把握することで、公共交通の持続性を高める方策を検討するための資料とする。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700808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注目する種類・目的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15816" y="1700808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調査</a:t>
            </a:r>
            <a:r>
              <a:rPr lang="ja-JP" altLang="en-US" sz="1600" b="1" dirty="0">
                <a:solidFill>
                  <a:schemeClr val="bg1"/>
                </a:solidFill>
              </a:rPr>
              <a:t>内容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84168" y="1700808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調査方法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636912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通勤・通学</a:t>
            </a:r>
            <a:endParaRPr lang="en-US" altLang="ja-JP" sz="1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3717032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高齢者の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日常移動（通院、私用など）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5157192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買　物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3568" y="6165304"/>
            <a:ext cx="4896544" cy="307777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その他、観光（市外居住者）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43808" y="4725144"/>
            <a:ext cx="2736304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+mn-ea"/>
              </a:rPr>
              <a:t>【</a:t>
            </a:r>
            <a:r>
              <a:rPr lang="ja-JP" altLang="en-US" sz="1200" dirty="0" smtClean="0">
                <a:latin typeface="+mn-ea"/>
              </a:rPr>
              <a:t>アンケートにより明らかにする項目</a:t>
            </a:r>
            <a:r>
              <a:rPr lang="en-US" altLang="ja-JP" sz="1200" dirty="0" smtClean="0">
                <a:latin typeface="+mn-ea"/>
              </a:rPr>
              <a:t>】</a:t>
            </a:r>
          </a:p>
          <a:p>
            <a:pPr algn="just"/>
            <a:r>
              <a:rPr lang="ja-JP" altLang="en-US" sz="1200" dirty="0" smtClean="0">
                <a:latin typeface="+mn-ea"/>
              </a:rPr>
              <a:t>・交通手段の実態</a:t>
            </a:r>
            <a:endParaRPr lang="en-US" altLang="ja-JP" sz="1200" dirty="0" smtClean="0">
              <a:latin typeface="+mn-ea"/>
            </a:endParaRPr>
          </a:p>
          <a:p>
            <a:pPr algn="just"/>
            <a:r>
              <a:rPr kumimoji="1" lang="ja-JP" altLang="en-US" sz="1200" dirty="0" smtClean="0">
                <a:latin typeface="+mn-ea"/>
              </a:rPr>
              <a:t>・バス利用者は利用バス停区間</a:t>
            </a:r>
            <a:endParaRPr kumimoji="1" lang="en-US" altLang="ja-JP" sz="1200" dirty="0" smtClean="0">
              <a:latin typeface="+mn-ea"/>
            </a:endParaRPr>
          </a:p>
          <a:p>
            <a:pPr algn="just"/>
            <a:r>
              <a:rPr kumimoji="1" lang="ja-JP" altLang="en-US" sz="1200" dirty="0" smtClean="0">
                <a:latin typeface="+mn-ea"/>
              </a:rPr>
              <a:t>・交通手段選択理由（バスを利用しない理由）</a:t>
            </a:r>
            <a:endParaRPr lang="en-US" altLang="ja-JP" sz="1200" dirty="0" smtClean="0">
              <a:latin typeface="+mn-ea"/>
            </a:endParaRPr>
          </a:p>
          <a:p>
            <a:pPr algn="just"/>
            <a:r>
              <a:rPr lang="ja-JP" altLang="en-US" sz="1200" dirty="0" smtClean="0">
                <a:latin typeface="+mn-ea"/>
              </a:rPr>
              <a:t>・交通施策に対する要望・意見</a:t>
            </a:r>
            <a:endParaRPr lang="ja-JP" altLang="en-US" sz="1200" dirty="0">
              <a:latin typeface="+mn-ea"/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2267744" y="2492896"/>
            <a:ext cx="432048" cy="64807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2267744" y="3717032"/>
            <a:ext cx="432048" cy="64807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2267744" y="5013176"/>
            <a:ext cx="432048" cy="648072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012160" y="2060848"/>
            <a:ext cx="2880320" cy="24929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■市民意識調査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・対象者　　：世帯（高校生以上の家族）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・抽出方法　：無作為抽出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・配布回収　：郵送配布、回収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・配布数</a:t>
            </a:r>
            <a:r>
              <a:rPr lang="ja-JP" altLang="en-US" sz="1200" dirty="0" smtClean="0"/>
              <a:t>　　 ：</a:t>
            </a:r>
            <a:r>
              <a:rPr lang="en-US" altLang="ja-JP" sz="1200" dirty="0" smtClean="0"/>
              <a:t>3000</a:t>
            </a:r>
            <a:r>
              <a:rPr lang="ja-JP" altLang="en-US" sz="1200" dirty="0" smtClean="0"/>
              <a:t>票（回収率</a:t>
            </a:r>
            <a:r>
              <a:rPr lang="en-US" altLang="ja-JP" sz="1200" dirty="0" smtClean="0"/>
              <a:t>30</a:t>
            </a:r>
            <a:r>
              <a:rPr lang="ja-JP" altLang="en-US" sz="1200" dirty="0" smtClean="0"/>
              <a:t>％）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　　　　　　　</a:t>
            </a:r>
            <a:r>
              <a:rPr kumimoji="1" lang="ja-JP" altLang="en-US" sz="1000" dirty="0" smtClean="0"/>
              <a:t>　（相対誤差</a:t>
            </a:r>
            <a:r>
              <a:rPr kumimoji="1" lang="en-US" altLang="ja-JP" sz="1000" dirty="0" smtClean="0"/>
              <a:t>20</a:t>
            </a:r>
            <a:r>
              <a:rPr kumimoji="1" lang="ja-JP" altLang="en-US" sz="1000" dirty="0" smtClean="0"/>
              <a:t>％未満目標）</a:t>
            </a:r>
            <a:endParaRPr kumimoji="1" lang="en-US" altLang="ja-JP" sz="1000" dirty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■バス利用者インタビュー調査</a:t>
            </a:r>
            <a:endParaRPr lang="en-US" altLang="ja-JP" sz="1200" dirty="0" smtClean="0"/>
          </a:p>
          <a:p>
            <a:r>
              <a:rPr lang="ja-JP" altLang="en-US" sz="1200" dirty="0" smtClean="0"/>
              <a:t>・対象者　　 ：路線バス利用者</a:t>
            </a:r>
            <a:endParaRPr lang="en-US" altLang="ja-JP" sz="1200" dirty="0" smtClean="0"/>
          </a:p>
          <a:p>
            <a:r>
              <a:rPr lang="ja-JP" altLang="en-US" sz="1200" dirty="0"/>
              <a:t>・抽出方法　</a:t>
            </a:r>
            <a:r>
              <a:rPr lang="ja-JP" altLang="en-US" sz="1200" dirty="0" smtClean="0"/>
              <a:t>：主要バス停で協力要請</a:t>
            </a:r>
            <a:endParaRPr lang="en-US" altLang="ja-JP" sz="1200" dirty="0" smtClean="0"/>
          </a:p>
          <a:p>
            <a:r>
              <a:rPr lang="ja-JP" altLang="en-US" sz="1200" dirty="0" smtClean="0"/>
              <a:t>・調査方法 ：被験者に直接インタビュー（約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分程度）</a:t>
            </a:r>
            <a:endParaRPr lang="en-US" altLang="ja-JP" sz="1200" dirty="0" smtClean="0"/>
          </a:p>
          <a:p>
            <a:r>
              <a:rPr lang="ja-JP" altLang="en-US" sz="1200" dirty="0" smtClean="0"/>
              <a:t>・取得予定数：</a:t>
            </a:r>
            <a:r>
              <a:rPr lang="en-US" altLang="ja-JP" sz="1200" dirty="0" smtClean="0"/>
              <a:t>50</a:t>
            </a:r>
            <a:r>
              <a:rPr lang="ja-JP" altLang="en-US" sz="1200" dirty="0" smtClean="0"/>
              <a:t>部＠路線</a:t>
            </a:r>
            <a:r>
              <a:rPr lang="en-US" altLang="ja-JP" sz="1200" dirty="0" smtClean="0"/>
              <a:t>11</a:t>
            </a:r>
            <a:r>
              <a:rPr lang="ja-JP" altLang="en-US" sz="1200" dirty="0" smtClean="0"/>
              <a:t>＝</a:t>
            </a:r>
            <a:r>
              <a:rPr lang="en-US" altLang="ja-JP" sz="1200" dirty="0" smtClean="0"/>
              <a:t>550</a:t>
            </a:r>
            <a:r>
              <a:rPr lang="ja-JP" altLang="en-US" sz="1200" dirty="0" smtClean="0"/>
              <a:t>部程度　　</a:t>
            </a:r>
            <a:endParaRPr kumimoji="1" lang="ja-JP" altLang="en-US" sz="1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84168" y="4725144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調査項目（別紙参照）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84168" y="5085184"/>
            <a:ext cx="2808312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 smtClean="0"/>
              <a:t>■日常移動（買物、通院等）の目的地（目的施設）と移動手段、外出頻度等</a:t>
            </a:r>
            <a:endParaRPr lang="en-US" altLang="ja-JP" sz="1200" dirty="0" smtClean="0"/>
          </a:p>
          <a:p>
            <a:pPr algn="just"/>
            <a:r>
              <a:rPr kumimoji="1" lang="ja-JP" altLang="en-US" sz="1200" dirty="0" smtClean="0"/>
              <a:t>■バスや自動車などの</a:t>
            </a:r>
            <a:r>
              <a:rPr lang="ja-JP" altLang="en-US" sz="1200" dirty="0" smtClean="0"/>
              <a:t>選択理由</a:t>
            </a:r>
            <a:endParaRPr lang="en-US" altLang="ja-JP" sz="1200" dirty="0" smtClean="0"/>
          </a:p>
          <a:p>
            <a:pPr algn="just"/>
            <a:r>
              <a:rPr lang="ja-JP" altLang="en-US" sz="1200" dirty="0" smtClean="0"/>
              <a:t>■公共交通に対する市民の考え方、意識等</a:t>
            </a:r>
            <a:endParaRPr lang="en-US" altLang="ja-JP" sz="1200" dirty="0" smtClean="0"/>
          </a:p>
          <a:p>
            <a:pPr algn="just"/>
            <a:r>
              <a:rPr lang="ja-JP" altLang="en-US" sz="1200" dirty="0"/>
              <a:t>■</a:t>
            </a:r>
            <a:r>
              <a:rPr kumimoji="1" lang="ja-JP" altLang="en-US" sz="1200" dirty="0" smtClean="0"/>
              <a:t>その他</a:t>
            </a:r>
            <a:endParaRPr kumimoji="1" lang="en-US" altLang="ja-JP" sz="12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843808" y="2132856"/>
            <a:ext cx="2736304" cy="2123658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+mn-ea"/>
              </a:rPr>
              <a:t>【</a:t>
            </a:r>
            <a:r>
              <a:rPr kumimoji="1" lang="ja-JP" altLang="en-US" sz="1200" dirty="0" smtClean="0">
                <a:latin typeface="+mn-ea"/>
              </a:rPr>
              <a:t>問題意識</a:t>
            </a:r>
            <a:r>
              <a:rPr kumimoji="1" lang="en-US" altLang="ja-JP" sz="1200" dirty="0" smtClean="0">
                <a:latin typeface="+mn-ea"/>
              </a:rPr>
              <a:t>】</a:t>
            </a:r>
          </a:p>
          <a:p>
            <a:pPr algn="just"/>
            <a:r>
              <a:rPr kumimoji="1" lang="ja-JP" altLang="en-US" sz="1200" dirty="0" smtClean="0">
                <a:latin typeface="+mn-ea"/>
              </a:rPr>
              <a:t>・利用促進による既存路線の維持</a:t>
            </a:r>
            <a:endParaRPr kumimoji="1" lang="en-US" altLang="ja-JP" sz="1200" dirty="0" smtClean="0">
              <a:latin typeface="+mn-ea"/>
            </a:endParaRPr>
          </a:p>
          <a:p>
            <a:pPr algn="just"/>
            <a:r>
              <a:rPr kumimoji="1" lang="ja-JP" altLang="en-US" sz="1200" dirty="0" smtClean="0">
                <a:latin typeface="+mn-ea"/>
              </a:rPr>
              <a:t>・交通軸の機能の明確化と地域構造の構築</a:t>
            </a:r>
            <a:endParaRPr kumimoji="1" lang="en-US" altLang="ja-JP" sz="1200" dirty="0" smtClean="0">
              <a:latin typeface="+mn-ea"/>
            </a:endParaRPr>
          </a:p>
          <a:p>
            <a:pPr algn="just"/>
            <a:r>
              <a:rPr lang="ja-JP" altLang="en-US" sz="1200" dirty="0" smtClean="0">
                <a:latin typeface="+mn-ea"/>
              </a:rPr>
              <a:t>・市域の生活交通ネットワークを如何に整備し、持続してゆくか？</a:t>
            </a:r>
          </a:p>
          <a:p>
            <a:pPr algn="just"/>
            <a:r>
              <a:rPr kumimoji="1" lang="ja-JP" altLang="en-US" sz="1200" dirty="0" smtClean="0">
                <a:latin typeface="+mn-ea"/>
              </a:rPr>
              <a:t>・</a:t>
            </a:r>
            <a:r>
              <a:rPr lang="ja-JP" altLang="ja-JP" sz="1200" dirty="0" smtClean="0">
                <a:latin typeface="+mn-ea"/>
              </a:rPr>
              <a:t>行政や交通事業者だけの取組みには限界がある</a:t>
            </a:r>
            <a:r>
              <a:rPr lang="ja-JP" altLang="en-US" sz="1200" dirty="0" smtClean="0">
                <a:latin typeface="+mn-ea"/>
              </a:rPr>
              <a:t>場合、</a:t>
            </a:r>
            <a:r>
              <a:rPr lang="ja-JP" altLang="ja-JP" sz="1200" dirty="0" smtClean="0">
                <a:latin typeface="+mn-ea"/>
              </a:rPr>
              <a:t>企業、福祉関連事業者、自治会、住民等による、「乗って守る地域の公共交通」への地域ごとの積極的な関与が必要である。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3779912" y="4365104"/>
            <a:ext cx="936104" cy="288032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12160" y="6309320"/>
            <a:ext cx="288032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800" b="1" dirty="0" smtClean="0">
                <a:solidFill>
                  <a:srgbClr val="FFFF00"/>
                </a:solidFill>
              </a:rPr>
              <a:t>注）　路線バス利用者は約１％ため、市民アンケートでは十分な意見が聞けない。このため利用者インタビューを実施。</a:t>
            </a:r>
            <a:endParaRPr kumimoji="1" lang="ja-JP" altLang="en-US" sz="800" b="1" dirty="0">
              <a:solidFill>
                <a:srgbClr val="FFFF00"/>
              </a:solidFill>
            </a:endParaRPr>
          </a:p>
        </p:txBody>
      </p:sp>
      <p:sp>
        <p:nvSpPr>
          <p:cNvPr id="28" name="スライド番号プレースホルダ 2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D8974B2E-5BF6-41D6-9545-0F1AF6AB5F7F}" type="slidenum">
              <a:rPr kumimoji="1" lang="ja-JP" altLang="en-US" smtClean="0">
                <a:solidFill>
                  <a:schemeClr val="tx1"/>
                </a:solidFill>
              </a:rPr>
              <a:pPr/>
              <a:t>3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33265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１）　</a:t>
            </a:r>
            <a:r>
              <a:rPr kumimoji="1" lang="ja-JP" altLang="en-US" b="1" dirty="0" smtClean="0"/>
              <a:t>市民意識調査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1052736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 smtClean="0"/>
              <a:t>（１）調査の目的</a:t>
            </a:r>
          </a:p>
          <a:p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r>
              <a:rPr lang="ja-JP" altLang="en-US" sz="1400" dirty="0" smtClean="0"/>
              <a:t>　市民の日常生活の中の移動に関する実態（目的地、移動手段）や地区ごとの公共交通のサービス水準の違いに注目し、バスや自動車を利用する理由、利用しない理由を明らかにすることを目的とする。</a:t>
            </a:r>
            <a:endParaRPr lang="en-US" altLang="ja-JP" sz="1400" dirty="0" smtClean="0"/>
          </a:p>
          <a:p>
            <a:r>
              <a:rPr lang="ja-JP" altLang="en-US" sz="1400" dirty="0" smtClean="0"/>
              <a:t>　併せて、行政</a:t>
            </a:r>
            <a:r>
              <a:rPr lang="ja-JP" altLang="ja-JP" sz="1400" dirty="0" smtClean="0"/>
              <a:t>や交通事業者だけの取組みには限界がある人口規模の小さい</a:t>
            </a:r>
            <a:r>
              <a:rPr lang="ja-JP" altLang="en-US" sz="1400" dirty="0" smtClean="0"/>
              <a:t>地区</a:t>
            </a:r>
            <a:r>
              <a:rPr lang="ja-JP" altLang="ja-JP" sz="1400" dirty="0" smtClean="0"/>
              <a:t>における移動や交通手段の確保</a:t>
            </a:r>
            <a:r>
              <a:rPr lang="ja-JP" altLang="en-US" sz="1400" dirty="0" smtClean="0"/>
              <a:t>、公共交通サービスのあり方について居住者の意向を把握する。</a:t>
            </a:r>
          </a:p>
          <a:p>
            <a:endParaRPr lang="ja-JP" altLang="ja-JP" sz="1400" dirty="0" smtClean="0">
              <a:solidFill>
                <a:srgbClr val="FF0000"/>
              </a:solidFill>
            </a:endParaRPr>
          </a:p>
          <a:p>
            <a:r>
              <a:rPr lang="en-US" altLang="ja-JP" sz="1400" dirty="0" smtClean="0"/>
              <a:t> </a:t>
            </a:r>
            <a:r>
              <a:rPr lang="ja-JP" altLang="ja-JP" sz="1400" dirty="0" smtClean="0"/>
              <a:t>（２）調査の概要</a:t>
            </a:r>
          </a:p>
          <a:p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r>
              <a:rPr lang="ja-JP" altLang="ja-JP" sz="1400" dirty="0" smtClean="0"/>
              <a:t>【調査対象者】</a:t>
            </a:r>
          </a:p>
          <a:p>
            <a:r>
              <a:rPr lang="ja-JP" altLang="en-US" sz="1400" dirty="0" smtClean="0"/>
              <a:t>　　</a:t>
            </a:r>
            <a:endParaRPr lang="ja-JP" altLang="ja-JP" sz="1400" dirty="0" smtClean="0"/>
          </a:p>
          <a:p>
            <a:r>
              <a:rPr lang="ja-JP" altLang="en-US" sz="1400" dirty="0" smtClean="0"/>
              <a:t>　飯能市域約３３</a:t>
            </a:r>
            <a:r>
              <a:rPr lang="en-US" altLang="ja-JP" sz="1400" dirty="0" smtClean="0"/>
              <a:t>,</a:t>
            </a:r>
            <a:r>
              <a:rPr lang="ja-JP" altLang="en-US" sz="1400" dirty="0" smtClean="0"/>
              <a:t>０００</a:t>
            </a:r>
            <a:r>
              <a:rPr lang="ja-JP" altLang="ja-JP" sz="1400" dirty="0" smtClean="0"/>
              <a:t>世帯</a:t>
            </a:r>
            <a:r>
              <a:rPr lang="ja-JP" altLang="en-US" sz="1400" dirty="0" smtClean="0"/>
              <a:t>に対し</a:t>
            </a:r>
            <a:r>
              <a:rPr lang="ja-JP" altLang="ja-JP" sz="1400" dirty="0" smtClean="0"/>
              <a:t>無作為に</a:t>
            </a:r>
            <a:r>
              <a:rPr lang="ja-JP" altLang="en-US" sz="1400" dirty="0" smtClean="0"/>
              <a:t>３</a:t>
            </a:r>
            <a:r>
              <a:rPr lang="en-US" altLang="ja-JP" sz="1400" dirty="0" smtClean="0"/>
              <a:t>,</a:t>
            </a:r>
            <a:r>
              <a:rPr lang="ja-JP" altLang="en-US" sz="1400" dirty="0" smtClean="0"/>
              <a:t>０００世帯を</a:t>
            </a:r>
            <a:r>
              <a:rPr lang="ja-JP" altLang="ja-JP" sz="1400" dirty="0" smtClean="0"/>
              <a:t>抽出し、調査票を世帯主宛に送付し、世帯主を含む最大４名まで答えていただく。</a:t>
            </a:r>
            <a:r>
              <a:rPr lang="ja-JP" altLang="en-US" sz="1400" dirty="0" smtClean="0"/>
              <a:t>対象は高校生以上。</a:t>
            </a:r>
            <a:endParaRPr lang="en-US" altLang="ja-JP" sz="1400" dirty="0" smtClean="0"/>
          </a:p>
          <a:p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r>
              <a:rPr lang="ja-JP" altLang="ja-JP" sz="1400" dirty="0" smtClean="0"/>
              <a:t>【アンケート票】</a:t>
            </a:r>
          </a:p>
          <a:p>
            <a:r>
              <a:rPr lang="ja-JP" altLang="en-US" sz="1400" dirty="0" smtClean="0"/>
              <a:t>　</a:t>
            </a:r>
            <a:r>
              <a:rPr lang="ja-JP" altLang="ja-JP" sz="1400" dirty="0" smtClean="0"/>
              <a:t>別紙のとおり</a:t>
            </a:r>
          </a:p>
          <a:p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r>
              <a:rPr lang="ja-JP" altLang="ja-JP" sz="1400" dirty="0" smtClean="0"/>
              <a:t>【実施手順】</a:t>
            </a:r>
          </a:p>
          <a:p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r>
              <a:rPr lang="en-US" altLang="ja-JP" sz="1400" dirty="0" smtClean="0"/>
              <a:t>10</a:t>
            </a:r>
            <a:r>
              <a:rPr lang="ja-JP" altLang="ja-JP" sz="1400" dirty="0" smtClean="0"/>
              <a:t>月</a:t>
            </a:r>
            <a:r>
              <a:rPr lang="ja-JP" altLang="en-US" sz="1400" dirty="0" smtClean="0"/>
              <a:t>下旬</a:t>
            </a:r>
            <a:r>
              <a:rPr lang="ja-JP" altLang="ja-JP" sz="1400" dirty="0" smtClean="0"/>
              <a:t>を目標に各被験者に郵送する。（</a:t>
            </a:r>
            <a:r>
              <a:rPr lang="ja-JP" altLang="en-US" sz="1400" dirty="0" smtClean="0"/>
              <a:t>協議会で内容確認</a:t>
            </a:r>
            <a:r>
              <a:rPr lang="ja-JP" altLang="ja-JP" sz="1400" dirty="0" smtClean="0"/>
              <a:t>）</a:t>
            </a:r>
          </a:p>
          <a:p>
            <a:r>
              <a:rPr lang="en-US" altLang="ja-JP" sz="1400" dirty="0" smtClean="0"/>
              <a:t>11</a:t>
            </a:r>
            <a:r>
              <a:rPr lang="ja-JP" altLang="ja-JP" sz="1400" dirty="0" smtClean="0"/>
              <a:t>月</a:t>
            </a:r>
            <a:r>
              <a:rPr lang="ja-JP" altLang="en-US" sz="1400" dirty="0" smtClean="0"/>
              <a:t>中旬</a:t>
            </a:r>
            <a:r>
              <a:rPr lang="ja-JP" altLang="ja-JP" sz="1400" dirty="0" smtClean="0"/>
              <a:t>をめどに所定の封筒にて投函していただく。</a:t>
            </a:r>
          </a:p>
          <a:p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r>
              <a:rPr lang="ja-JP" altLang="ja-JP" sz="1400" dirty="0" smtClean="0"/>
              <a:t>参考１：目標回収率</a:t>
            </a:r>
            <a:r>
              <a:rPr lang="en-US" altLang="ja-JP" sz="1400" dirty="0" smtClean="0"/>
              <a:t>30</a:t>
            </a:r>
            <a:r>
              <a:rPr lang="ja-JP" altLang="ja-JP" sz="1400" dirty="0" smtClean="0"/>
              <a:t>％⇒</a:t>
            </a:r>
            <a:r>
              <a:rPr lang="en-US" altLang="ja-JP" sz="1400" dirty="0" smtClean="0"/>
              <a:t>900</a:t>
            </a:r>
            <a:r>
              <a:rPr lang="ja-JP" altLang="ja-JP" sz="1400" dirty="0" smtClean="0"/>
              <a:t>世帯</a:t>
            </a:r>
          </a:p>
          <a:p>
            <a:r>
              <a:rPr lang="ja-JP" altLang="ja-JP" sz="1400" dirty="0" smtClean="0"/>
              <a:t>世帯平均</a:t>
            </a:r>
            <a:r>
              <a:rPr lang="en-US" altLang="ja-JP" sz="1400" dirty="0" smtClean="0"/>
              <a:t>1.5</a:t>
            </a:r>
            <a:r>
              <a:rPr lang="ja-JP" altLang="ja-JP" sz="1400" dirty="0" smtClean="0"/>
              <a:t>人とすると回収サンプル数約</a:t>
            </a:r>
            <a:r>
              <a:rPr lang="en-US" altLang="ja-JP" sz="1400" dirty="0" smtClean="0"/>
              <a:t>1300</a:t>
            </a:r>
            <a:r>
              <a:rPr lang="ja-JP" altLang="ja-JP" sz="1400" dirty="0" smtClean="0"/>
              <a:t>サンプル。（相対誤差</a:t>
            </a:r>
            <a:r>
              <a:rPr lang="en-US" altLang="ja-JP" sz="1400" dirty="0" smtClean="0"/>
              <a:t>20</a:t>
            </a:r>
            <a:r>
              <a:rPr lang="ja-JP" altLang="ja-JP" sz="1400" dirty="0" smtClean="0"/>
              <a:t>％を以下となる）</a:t>
            </a:r>
          </a:p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>
                <a:solidFill>
                  <a:schemeClr val="tx1"/>
                </a:solidFill>
              </a:rPr>
              <a:pPr/>
              <a:t>4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7544" y="692696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400" dirty="0" smtClean="0"/>
              <a:t>（１）調査の目的</a:t>
            </a:r>
          </a:p>
          <a:p>
            <a:pPr algn="just"/>
            <a:r>
              <a:rPr lang="ja-JP" altLang="en-US" sz="1400" dirty="0" smtClean="0"/>
              <a:t>　</a:t>
            </a:r>
            <a:r>
              <a:rPr lang="ja-JP" altLang="ja-JP" sz="1400" dirty="0" smtClean="0"/>
              <a:t>路線バス利用者の利用実態、現行バスサービスに対する</a:t>
            </a:r>
            <a:r>
              <a:rPr lang="ja-JP" altLang="en-US" sz="1400" dirty="0" smtClean="0"/>
              <a:t>要望</a:t>
            </a:r>
            <a:r>
              <a:rPr lang="ja-JP" altLang="ja-JP" sz="1400" dirty="0" smtClean="0"/>
              <a:t>、問題点等をアンケート（ヒアリング）により明らかにする。</a:t>
            </a:r>
          </a:p>
          <a:p>
            <a:pPr algn="just"/>
            <a:endParaRPr lang="en-US" altLang="ja-JP" sz="1400" dirty="0" smtClean="0"/>
          </a:p>
          <a:p>
            <a:pPr algn="just"/>
            <a:r>
              <a:rPr lang="ja-JP" altLang="ja-JP" sz="1400" dirty="0" smtClean="0"/>
              <a:t>（２）調査の概要</a:t>
            </a:r>
          </a:p>
          <a:p>
            <a:pPr algn="just"/>
            <a:r>
              <a:rPr lang="ja-JP" altLang="ja-JP" sz="1400" dirty="0" smtClean="0"/>
              <a:t>【調査日時】　</a:t>
            </a:r>
          </a:p>
          <a:p>
            <a:pPr algn="just"/>
            <a:r>
              <a:rPr lang="ja-JP" altLang="en-US" sz="1400" dirty="0" smtClean="0"/>
              <a:t>１１</a:t>
            </a:r>
            <a:r>
              <a:rPr lang="ja-JP" altLang="ja-JP" sz="1400" dirty="0" smtClean="0"/>
              <a:t>月</a:t>
            </a:r>
            <a:r>
              <a:rPr lang="ja-JP" altLang="en-US" sz="1400" dirty="0" smtClean="0"/>
              <a:t>上中旬　</a:t>
            </a:r>
            <a:r>
              <a:rPr lang="en-US" altLang="ja-JP" sz="1400" dirty="0" smtClean="0"/>
              <a:t>9</a:t>
            </a:r>
            <a:r>
              <a:rPr lang="ja-JP" altLang="ja-JP" sz="1400" dirty="0" smtClean="0"/>
              <a:t>時～</a:t>
            </a:r>
            <a:r>
              <a:rPr lang="en-US" altLang="ja-JP" sz="1400" dirty="0" smtClean="0"/>
              <a:t>17</a:t>
            </a:r>
            <a:r>
              <a:rPr lang="ja-JP" altLang="ja-JP" sz="1400" dirty="0" smtClean="0"/>
              <a:t>時（</a:t>
            </a:r>
            <a:r>
              <a:rPr lang="ja-JP" altLang="en-US" sz="1400" dirty="0" smtClean="0"/>
              <a:t>路線によっては朝夕通勤通学帰宅時に実施する）</a:t>
            </a:r>
            <a:endParaRPr lang="ja-JP" altLang="ja-JP" sz="1400" dirty="0" smtClean="0"/>
          </a:p>
          <a:p>
            <a:pPr algn="just"/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pPr algn="just"/>
            <a:r>
              <a:rPr lang="ja-JP" altLang="ja-JP" sz="1400" dirty="0" smtClean="0"/>
              <a:t>【対象路線】</a:t>
            </a:r>
            <a:r>
              <a:rPr lang="ja-JP" altLang="en-US" sz="1400" dirty="0" smtClean="0"/>
              <a:t>　飯能市域全路線</a:t>
            </a:r>
            <a:endParaRPr lang="ja-JP" altLang="ja-JP" sz="1400" dirty="0" smtClean="0"/>
          </a:p>
          <a:p>
            <a:pPr algn="just"/>
            <a:r>
              <a:rPr lang="ja-JP" altLang="en-US" sz="1400" dirty="0" smtClean="0"/>
              <a:t>国際興業バス</a:t>
            </a:r>
            <a:endParaRPr lang="en-US" altLang="ja-JP" sz="1400" dirty="0" smtClean="0"/>
          </a:p>
          <a:p>
            <a:pPr algn="just"/>
            <a:r>
              <a:rPr lang="ja-JP" altLang="en-US" sz="1400" dirty="0" smtClean="0"/>
              <a:t>①湯の沢、名郷、名栗車庫、上赤沢線　　（観光利用者・来訪者を含む）、②中沢・中藤線、③間野黒指線、④西武飯能日高線、⑤こまニュータウン線、⑥新光、市営住宅線、⑦埼玉医大方面線</a:t>
            </a:r>
            <a:endParaRPr lang="en-US" altLang="ja-JP" sz="1400" dirty="0" smtClean="0"/>
          </a:p>
          <a:p>
            <a:pPr algn="just"/>
            <a:r>
              <a:rPr lang="ja-JP" altLang="en-US" sz="1400" dirty="0" smtClean="0"/>
              <a:t>西武バス</a:t>
            </a:r>
            <a:endParaRPr lang="en-US" altLang="ja-JP" sz="1400" dirty="0" smtClean="0"/>
          </a:p>
          <a:p>
            <a:pPr algn="just"/>
            <a:r>
              <a:rPr lang="ja-JP" altLang="en-US" sz="1400" dirty="0" smtClean="0"/>
              <a:t>⑧美杉台線、⑨東青梅駅河辺駅南口方面線、⑩狭山市方面線</a:t>
            </a:r>
            <a:endParaRPr lang="en-US" altLang="ja-JP" sz="1400" dirty="0" smtClean="0"/>
          </a:p>
          <a:p>
            <a:pPr algn="just"/>
            <a:r>
              <a:rPr lang="ja-JP" altLang="en-US" sz="1400" dirty="0" smtClean="0"/>
              <a:t>イーグルバス</a:t>
            </a:r>
            <a:endParaRPr lang="en-US" altLang="ja-JP" sz="1400" dirty="0" smtClean="0"/>
          </a:p>
          <a:p>
            <a:pPr algn="just"/>
            <a:r>
              <a:rPr lang="ja-JP" altLang="en-US" sz="1400" dirty="0" smtClean="0"/>
              <a:t>⑪ひだか団地方面線</a:t>
            </a:r>
            <a:endParaRPr lang="en-US" altLang="ja-JP" sz="1400" dirty="0" smtClean="0"/>
          </a:p>
          <a:p>
            <a:pPr algn="just"/>
            <a:r>
              <a:rPr lang="en-US" altLang="ja-JP" sz="1400" dirty="0" smtClean="0"/>
              <a:t> </a:t>
            </a:r>
            <a:endParaRPr lang="ja-JP" altLang="ja-JP" sz="1400" dirty="0" smtClean="0"/>
          </a:p>
          <a:p>
            <a:pPr algn="just"/>
            <a:r>
              <a:rPr lang="ja-JP" altLang="ja-JP" sz="1400" dirty="0" smtClean="0"/>
              <a:t>【調査場所】　</a:t>
            </a:r>
          </a:p>
          <a:p>
            <a:pPr algn="just"/>
            <a:r>
              <a:rPr lang="en-US" altLang="ja-JP" sz="1400" dirty="0" smtClean="0"/>
              <a:t> </a:t>
            </a:r>
            <a:r>
              <a:rPr lang="ja-JP" altLang="en-US" sz="1400" dirty="0" smtClean="0"/>
              <a:t>　飯能駅北口・南口バス停、さわらびの湯バス停等を予定</a:t>
            </a:r>
            <a:endParaRPr lang="en-US" altLang="ja-JP" sz="1400" dirty="0" smtClean="0"/>
          </a:p>
          <a:p>
            <a:pPr algn="just"/>
            <a:endParaRPr lang="ja-JP" altLang="ja-JP" sz="1400" dirty="0" smtClean="0"/>
          </a:p>
          <a:p>
            <a:pPr algn="just"/>
            <a:r>
              <a:rPr lang="ja-JP" altLang="ja-JP" sz="1400" dirty="0" smtClean="0"/>
              <a:t>【調査方法】　</a:t>
            </a:r>
          </a:p>
          <a:p>
            <a:pPr algn="just"/>
            <a:r>
              <a:rPr lang="ja-JP" altLang="en-US" sz="1400" dirty="0" smtClean="0"/>
              <a:t>　</a:t>
            </a:r>
            <a:r>
              <a:rPr lang="ja-JP" altLang="ja-JP" sz="1400" dirty="0" smtClean="0"/>
              <a:t>被験者の了解を得て、調査票に基づき、インタビュー形式で質問する。</a:t>
            </a:r>
          </a:p>
          <a:p>
            <a:pPr algn="just"/>
            <a:endParaRPr lang="en-US" altLang="ja-JP" sz="1400" dirty="0" smtClean="0"/>
          </a:p>
          <a:p>
            <a:pPr algn="just"/>
            <a:r>
              <a:rPr lang="en-US" altLang="ja-JP" sz="1400" dirty="0" smtClean="0"/>
              <a:t> </a:t>
            </a:r>
            <a:r>
              <a:rPr lang="ja-JP" altLang="ja-JP" sz="1400" dirty="0" smtClean="0"/>
              <a:t>【目標サンプル数】</a:t>
            </a:r>
            <a:endParaRPr lang="en-US" altLang="ja-JP" sz="1400" dirty="0" smtClean="0"/>
          </a:p>
          <a:p>
            <a:pPr algn="just"/>
            <a:r>
              <a:rPr lang="ja-JP" altLang="en-US" sz="1400" dirty="0" smtClean="0"/>
              <a:t>　</a:t>
            </a:r>
            <a:r>
              <a:rPr lang="en-US" altLang="ja-JP" sz="1400" dirty="0" smtClean="0"/>
              <a:t>550</a:t>
            </a:r>
            <a:r>
              <a:rPr lang="ja-JP" altLang="en-US" sz="1400" dirty="0" smtClean="0"/>
              <a:t>部程度を目標とする。（統計的な精度よりも利用者の率直な意見を聞くことを重視する。）</a:t>
            </a:r>
            <a:endParaRPr lang="en-US" altLang="ja-JP" sz="1400" dirty="0" smtClean="0"/>
          </a:p>
          <a:p>
            <a:pPr algn="just"/>
            <a:endParaRPr lang="ja-JP" altLang="ja-JP" sz="1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33265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２）　</a:t>
            </a:r>
            <a:r>
              <a:rPr lang="ja-JP" altLang="ja-JP" b="1" dirty="0" smtClean="0"/>
              <a:t>バス利用者インタビュー調査</a:t>
            </a:r>
            <a:endParaRPr kumimoji="1" lang="ja-JP" altLang="en-US" b="1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>
                <a:solidFill>
                  <a:schemeClr val="tx1"/>
                </a:solidFill>
              </a:rPr>
              <a:pPr/>
              <a:t>5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 descr="飯能map09301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2236" y="980728"/>
            <a:ext cx="8811764" cy="587727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23528" y="33265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路線バス運転本数とインタビュー路線の設定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 rot="987341">
            <a:off x="3235650" y="3972731"/>
            <a:ext cx="1877027" cy="495943"/>
          </a:xfrm>
          <a:prstGeom prst="ellipse">
            <a:avLst/>
          </a:prstGeom>
          <a:noFill/>
          <a:ln w="571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 rot="1202719">
            <a:off x="5340971" y="4740732"/>
            <a:ext cx="1880766" cy="617671"/>
          </a:xfrm>
          <a:prstGeom prst="ellipse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 rot="20823614">
            <a:off x="3100645" y="4679199"/>
            <a:ext cx="2232248" cy="617671"/>
          </a:xfrm>
          <a:prstGeom prst="ellipse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 rot="3050977">
            <a:off x="1452341" y="3192914"/>
            <a:ext cx="1506528" cy="551986"/>
          </a:xfrm>
          <a:prstGeom prst="ellipse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 rot="3945616">
            <a:off x="2235080" y="4387539"/>
            <a:ext cx="1506528" cy="788438"/>
          </a:xfrm>
          <a:prstGeom prst="ellipse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 rot="314985">
            <a:off x="4091519" y="5402035"/>
            <a:ext cx="2232248" cy="617671"/>
          </a:xfrm>
          <a:prstGeom prst="ellipse">
            <a:avLst/>
          </a:prstGeom>
          <a:noFill/>
          <a:ln w="57150">
            <a:solidFill>
              <a:srgbClr val="FF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 rot="314985">
            <a:off x="5601504" y="4097238"/>
            <a:ext cx="463178" cy="488854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 rot="314985">
            <a:off x="6970051" y="4992083"/>
            <a:ext cx="1137138" cy="528385"/>
          </a:xfrm>
          <a:prstGeom prst="ellipse">
            <a:avLst/>
          </a:prstGeom>
          <a:noFill/>
          <a:ln w="571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 rot="314985">
            <a:off x="6249577" y="4025228"/>
            <a:ext cx="463178" cy="488854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51720" y="43651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  <a:latin typeface="Arial Black" pitchFamily="34" charset="0"/>
              </a:rPr>
              <a:t>1</a:t>
            </a:r>
            <a:endParaRPr kumimoji="1" lang="ja-JP" altLang="en-US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11960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C000"/>
                </a:solidFill>
                <a:latin typeface="Arial Black" pitchFamily="34" charset="0"/>
              </a:rPr>
              <a:t>2</a:t>
            </a:r>
            <a:endParaRPr kumimoji="1" lang="ja-JP" altLang="en-US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76056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3399"/>
                </a:solidFill>
                <a:latin typeface="Arial Black" pitchFamily="34" charset="0"/>
              </a:rPr>
              <a:t>3</a:t>
            </a:r>
            <a:endParaRPr kumimoji="1" lang="ja-JP" altLang="en-US" dirty="0">
              <a:solidFill>
                <a:srgbClr val="FF3399"/>
              </a:solidFill>
              <a:latin typeface="Arial Black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00192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kumimoji="1" lang="ja-JP" alt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08104" y="37170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 Black" pitchFamily="34" charset="0"/>
              </a:rPr>
              <a:t>4</a:t>
            </a:r>
            <a:endParaRPr kumimoji="1" lang="ja-JP" alt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68344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Arial Black" pitchFamily="34" charset="0"/>
              </a:rPr>
              <a:t>6</a:t>
            </a:r>
            <a:endParaRPr kumimoji="1" lang="ja-JP" altLang="en-US" dirty="0">
              <a:latin typeface="Arial Black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1560" y="692696"/>
            <a:ext cx="4176464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 smtClean="0"/>
              <a:t>■国際興業バス</a:t>
            </a:r>
            <a:endParaRPr lang="en-US" altLang="ja-JP" sz="1200" dirty="0" smtClean="0"/>
          </a:p>
          <a:p>
            <a:pPr algn="just"/>
            <a:r>
              <a:rPr lang="ja-JP" altLang="en-US" sz="1200" dirty="0" smtClean="0"/>
              <a:t>①湯の沢、名郷、名栗車庫、上赤沢線　　（観光利用者・来訪者を含む）、②中沢・中藤線、③間野黒指線、④西武飯能日高線、⑤こまニュータウン線、⑥新光、市営住宅線、⑦埼玉医大方面線</a:t>
            </a:r>
            <a:endParaRPr lang="en-US" altLang="ja-JP" sz="1200" dirty="0" smtClean="0"/>
          </a:p>
          <a:p>
            <a:pPr algn="just"/>
            <a:r>
              <a:rPr lang="ja-JP" altLang="en-US" sz="1200" dirty="0" smtClean="0"/>
              <a:t>■西武バス</a:t>
            </a:r>
            <a:endParaRPr lang="en-US" altLang="ja-JP" sz="1200" dirty="0" smtClean="0"/>
          </a:p>
          <a:p>
            <a:pPr algn="just"/>
            <a:r>
              <a:rPr lang="ja-JP" altLang="en-US" sz="1200" dirty="0" smtClean="0"/>
              <a:t>⑧美杉台線、⑨東青梅駅河辺駅南口方面線、⑩狭山市方面線</a:t>
            </a:r>
            <a:endParaRPr lang="en-US" altLang="ja-JP" sz="1200" dirty="0" smtClean="0"/>
          </a:p>
          <a:p>
            <a:pPr algn="just"/>
            <a:r>
              <a:rPr lang="ja-JP" altLang="en-US" sz="1200" dirty="0" smtClean="0"/>
              <a:t>■イーグルバス</a:t>
            </a:r>
            <a:endParaRPr lang="en-US" altLang="ja-JP" sz="1200" dirty="0" smtClean="0"/>
          </a:p>
          <a:p>
            <a:pPr algn="just"/>
            <a:r>
              <a:rPr lang="ja-JP" altLang="en-US" sz="1200" dirty="0" smtClean="0"/>
              <a:t>⑪ひだか団地方面線</a:t>
            </a:r>
            <a:endParaRPr lang="en-US" altLang="ja-JP" sz="1200" dirty="0" smtClean="0"/>
          </a:p>
        </p:txBody>
      </p:sp>
      <p:sp>
        <p:nvSpPr>
          <p:cNvPr id="20" name="円/楕円 19"/>
          <p:cNvSpPr/>
          <p:nvPr/>
        </p:nvSpPr>
        <p:spPr>
          <a:xfrm rot="314985">
            <a:off x="6305770" y="5303798"/>
            <a:ext cx="868639" cy="886824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164288" y="57332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Arial Black" pitchFamily="34" charset="0"/>
              </a:rPr>
              <a:t>8,9</a:t>
            </a:r>
            <a:endParaRPr kumimoji="1" lang="ja-JP" alt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24328" y="4437112"/>
            <a:ext cx="8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FF00"/>
                </a:solidFill>
                <a:latin typeface="Arial Black" pitchFamily="34" charset="0"/>
              </a:rPr>
              <a:t>7,11</a:t>
            </a:r>
            <a:endParaRPr kumimoji="1" lang="ja-JP" altLang="en-US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24" name="円/楕円 23"/>
          <p:cNvSpPr/>
          <p:nvPr/>
        </p:nvSpPr>
        <p:spPr>
          <a:xfrm rot="18340724">
            <a:off x="6400609" y="4230951"/>
            <a:ext cx="1877027" cy="501096"/>
          </a:xfrm>
          <a:prstGeom prst="ellipse">
            <a:avLst/>
          </a:prstGeom>
          <a:noFill/>
          <a:ln w="57150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7020272" y="5301208"/>
            <a:ext cx="907695" cy="288032"/>
          </a:xfrm>
          <a:prstGeom prst="ellips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スライド番号プレースホルダ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4B2E-5BF6-41D6-9545-0F1AF6AB5F7F}" type="slidenum">
              <a:rPr kumimoji="1" lang="ja-JP" altLang="en-US" smtClean="0">
                <a:solidFill>
                  <a:schemeClr val="tx1"/>
                </a:solidFill>
              </a:rPr>
              <a:pPr/>
              <a:t>6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596336" y="5445224"/>
            <a:ext cx="8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  <a:latin typeface="Arial Black" pitchFamily="34" charset="0"/>
              </a:rPr>
              <a:t>　　</a:t>
            </a:r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10</a:t>
            </a:r>
            <a:endParaRPr kumimoji="1" lang="ja-JP" altLang="en-US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370</Words>
  <Application>Microsoft Office PowerPoint</Application>
  <PresentationFormat>画面に合わせる (4:3)</PresentationFormat>
  <Paragraphs>123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SHIMIZU, Shigeru</dc:creator>
  <cp:lastModifiedBy>SHIMIZU, Shigeru</cp:lastModifiedBy>
  <cp:revision>59</cp:revision>
  <dcterms:created xsi:type="dcterms:W3CDTF">2012-06-26T21:05:13Z</dcterms:created>
  <dcterms:modified xsi:type="dcterms:W3CDTF">2012-10-06T20:33:45Z</dcterms:modified>
</cp:coreProperties>
</file>